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Playfair Display"/>
      <p:regular r:id="rId28"/>
      <p:bold r:id="rId29"/>
      <p:italic r:id="rId30"/>
      <p:boldItalic r:id="rId31"/>
    </p:embeddedFont>
    <p:embeddedFont>
      <p:font typeface="Montserrat"/>
      <p:regular r:id="rId32"/>
      <p:bold r:id="rId33"/>
      <p:italic r:id="rId34"/>
      <p:boldItalic r:id="rId35"/>
    </p:embeddedFont>
    <p:embeddedFont>
      <p:font typeface="Oswald"/>
      <p:regular r:id="rId36"/>
      <p:bold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fairDisplay-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layfairDisplay-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layfairDisplay-boldItalic.fntdata"/><Relationship Id="rId30" Type="http://schemas.openxmlformats.org/officeDocument/2006/relationships/font" Target="fonts/PlayfairDisplay-italic.fntdata"/><Relationship Id="rId11" Type="http://schemas.openxmlformats.org/officeDocument/2006/relationships/slide" Target="slides/slide6.xml"/><Relationship Id="rId33" Type="http://schemas.openxmlformats.org/officeDocument/2006/relationships/font" Target="fonts/Montserrat-bold.fntdata"/><Relationship Id="rId10" Type="http://schemas.openxmlformats.org/officeDocument/2006/relationships/slide" Target="slides/slide5.xml"/><Relationship Id="rId32" Type="http://schemas.openxmlformats.org/officeDocument/2006/relationships/font" Target="fonts/Montserrat-regular.fntdata"/><Relationship Id="rId13" Type="http://schemas.openxmlformats.org/officeDocument/2006/relationships/slide" Target="slides/slide8.xml"/><Relationship Id="rId35" Type="http://schemas.openxmlformats.org/officeDocument/2006/relationships/font" Target="fonts/Montserrat-boldItalic.fntdata"/><Relationship Id="rId12" Type="http://schemas.openxmlformats.org/officeDocument/2006/relationships/slide" Target="slides/slide7.xml"/><Relationship Id="rId34" Type="http://schemas.openxmlformats.org/officeDocument/2006/relationships/font" Target="fonts/Montserrat-italic.fntdata"/><Relationship Id="rId15" Type="http://schemas.openxmlformats.org/officeDocument/2006/relationships/slide" Target="slides/slide10.xml"/><Relationship Id="rId37" Type="http://schemas.openxmlformats.org/officeDocument/2006/relationships/font" Target="fonts/Oswald-bold.fntdata"/><Relationship Id="rId14" Type="http://schemas.openxmlformats.org/officeDocument/2006/relationships/slide" Target="slides/slide9.xml"/><Relationship Id="rId36" Type="http://schemas.openxmlformats.org/officeDocument/2006/relationships/font" Target="fonts/Oswald-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ditor.p5js.org/nadineducegep/sketches/E8bEEgaLZ"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avelling_salesman_problem"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ditor.p5js.org/nadineducegep/sketches/tBvQhxMVe" TargetMode="External"/><Relationship Id="rId3" Type="http://schemas.openxmlformats.org/officeDocument/2006/relationships/hyperlink" Target="https://commons.wikimedia.org/wiki/File:Maxima_and_Minima.sv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ditor.p5js.org/nadineducegep/sketches/y8jeyN1KmJ" TargetMode="External"/><Relationship Id="rId3" Type="http://schemas.openxmlformats.org/officeDocument/2006/relationships/hyperlink" Target="https://commons.wikimedia.org/wiki/File:Maxima_and_Minima.svg"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 Id="rId3" Type="http://schemas.openxmlformats.org/officeDocument/2006/relationships/hyperlink" Target="https://freesvg.org/rabbit-vector-sketch" TargetMode="External"/><Relationship Id="rId4" Type="http://schemas.openxmlformats.org/officeDocument/2006/relationships/hyperlink" Target="https://www.goodfreephotos.com/vector-images/crazy-easter-bunny-vector-graphics.png.php"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Thermometer_0.sv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avelling_salesman_problem"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ons.wikimedia.org/wiki/File:Maxima_and_Minima.sv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avelling_salesman_problem" TargetMode="External"/><Relationship Id="rId3" Type="http://schemas.openxmlformats.org/officeDocument/2006/relationships/hyperlink" Target="https://upload.wikimedia.org/wikipedia/commons/3/3c/Branchbound.gif"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ciencedirect.com/science/article/pii/S0304397514001327" TargetMode="External"/><Relationship Id="rId3" Type="http://schemas.openxmlformats.org/officeDocument/2006/relationships/hyperlink" Target="https://en.wikipedia.org/wiki/Canadian_traveller_problem#Problem_description"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avelling_salesman_problem"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Travelling_salesman_problem"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2"/>
              </a:rPr>
              <a:t>https://editor.p5js.org/nadineducegep/sketches/E8bEEgaLZ</a:t>
            </a:r>
            <a:r>
              <a:rPr lang="fr"/>
              <a:t>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38fd78470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38fd78470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38fd78470e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38fd78470e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https://en.wikipedia.org/wiki/Travelling_salesman_problem</a:t>
            </a:r>
            <a:r>
              <a:rPr lang="fr" sz="1200">
                <a:latin typeface="Malgun Gothic"/>
                <a:ea typeface="Malgun Gothic"/>
                <a:cs typeface="Malgun Gothic"/>
                <a:sym typeface="Malgun Gothic"/>
              </a:rPr>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38fd78470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38fd78470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2"/>
              </a:rPr>
              <a:t>https://editor.p5js.org/nadineducegep/sketches/tBvQhxMVe</a:t>
            </a:r>
            <a:r>
              <a:rPr lang="fr"/>
              <a:t> </a:t>
            </a:r>
            <a:endParaRPr/>
          </a:p>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3">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38fd78470e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38fd78470e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2"/>
              </a:rPr>
              <a:t>https://editor.p5js.org/nadineducegep/sketches/y8jeyN1KmJ</a:t>
            </a:r>
            <a:r>
              <a:rPr lang="fr"/>
              <a:t> </a:t>
            </a:r>
            <a:endParaRPr/>
          </a:p>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3">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sz="1200">
              <a:solidFill>
                <a:schemeClr val="dk1"/>
              </a:solidFill>
              <a:latin typeface="Malgun Gothic"/>
              <a:ea typeface="Malgun Gothic"/>
              <a:cs typeface="Malgun Gothic"/>
              <a:sym typeface="Malgun Gothic"/>
            </a:endParaRPr>
          </a:p>
          <a:p>
            <a:pPr indent="0" lvl="0" marL="0" rtl="0" algn="l">
              <a:spcBef>
                <a:spcPts val="0"/>
              </a:spcBef>
              <a:spcAft>
                <a:spcPts val="0"/>
              </a:spcAft>
              <a:buNone/>
            </a:pPr>
            <a:r>
              <a:t/>
            </a:r>
            <a:endParaRPr sz="1200">
              <a:solidFill>
                <a:schemeClr val="dk1"/>
              </a:solidFill>
              <a:latin typeface="Malgun Gothic"/>
              <a:ea typeface="Malgun Gothic"/>
              <a:cs typeface="Malgun Gothic"/>
              <a:sym typeface="Malgun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38fd78470e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38fd78470e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38fd78470e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38fd78470e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38fd78470e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38fd78470e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38fd78470e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138fd78470e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sz="1200">
              <a:solidFill>
                <a:schemeClr val="dk1"/>
              </a:solidFill>
              <a:latin typeface="Malgun Gothic"/>
              <a:ea typeface="Malgun Gothic"/>
              <a:cs typeface="Malgun Gothic"/>
              <a:sym typeface="Malgun Gothic"/>
            </a:endParaRPr>
          </a:p>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3"/>
              </a:rPr>
              <a:t>https://freesvg.org/rabbit-vector-sketch</a:t>
            </a:r>
            <a:r>
              <a:rPr lang="fr" sz="1200">
                <a:solidFill>
                  <a:schemeClr val="dk1"/>
                </a:solidFill>
                <a:latin typeface="Malgun Gothic"/>
                <a:ea typeface="Malgun Gothic"/>
                <a:cs typeface="Malgun Gothic"/>
                <a:sym typeface="Malgun Gothic"/>
              </a:rPr>
              <a:t> </a:t>
            </a:r>
            <a:endParaRPr sz="1200">
              <a:solidFill>
                <a:schemeClr val="dk1"/>
              </a:solidFill>
              <a:latin typeface="Malgun Gothic"/>
              <a:ea typeface="Malgun Gothic"/>
              <a:cs typeface="Malgun Gothic"/>
              <a:sym typeface="Malgun Gothic"/>
            </a:endParaRPr>
          </a:p>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4"/>
              </a:rPr>
              <a:t>https://www.goodfreephotos.com/vector-images/crazy-easter-bunny-vector-graphics.png.php</a:t>
            </a:r>
            <a:r>
              <a:rPr lang="fr" sz="1200">
                <a:solidFill>
                  <a:schemeClr val="dk1"/>
                </a:solidFill>
                <a:latin typeface="Malgun Gothic"/>
                <a:ea typeface="Malgun Gothic"/>
                <a:cs typeface="Malgun Gothic"/>
                <a:sym typeface="Malgun Gothic"/>
              </a:rPr>
              <a:t> </a:t>
            </a:r>
            <a:endParaRPr sz="1200">
              <a:solidFill>
                <a:schemeClr val="dk1"/>
              </a:solidFill>
              <a:latin typeface="Malgun Gothic"/>
              <a:ea typeface="Malgun Gothic"/>
              <a:cs typeface="Malgun Gothic"/>
              <a:sym typeface="Malgun Gothic"/>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38fd78470e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38fd78470e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38fd78470e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38fd78470e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u="sng">
                <a:solidFill>
                  <a:schemeClr val="hlink"/>
                </a:solidFill>
                <a:hlinkClick r:id="rId2"/>
              </a:rPr>
              <a:t>https://commons.wikimedia.org/wiki/File:Thermometer_0.svg</a:t>
            </a:r>
            <a:r>
              <a:rPr lang="fr"/>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38fd78470e_0_7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38fd78470e_0_7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https://en.wikipedia.org/wiki/Travelling_salesman_problem</a:t>
            </a:r>
            <a:r>
              <a:rPr lang="fr" sz="1200">
                <a:latin typeface="Malgun Gothic"/>
                <a:ea typeface="Malgun Gothic"/>
                <a:cs typeface="Malgun Gothic"/>
                <a:sym typeface="Malgun Gothic"/>
              </a:rPr>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38fd78470e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38fd78470e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138fd78470e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138fd78470e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rgbClr val="0563C1"/>
                </a:solidFill>
                <a:latin typeface="Malgun Gothic"/>
                <a:ea typeface="Malgun Gothic"/>
                <a:cs typeface="Malgun Gothic"/>
                <a:sym typeface="Malgun Gothic"/>
                <a:hlinkClick r:id="rId2">
                  <a:extLst>
                    <a:ext uri="{A12FA001-AC4F-418D-AE19-62706E023703}">
                      <ahyp:hlinkClr val="tx"/>
                    </a:ext>
                  </a:extLst>
                </a:hlinkClick>
              </a:rPr>
              <a:t>https://commons.wikimedia.org/wiki/File:Maxima_and_Minima.svg</a:t>
            </a:r>
            <a:r>
              <a:rPr lang="fr" sz="1200">
                <a:solidFill>
                  <a:schemeClr val="dk1"/>
                </a:solidFill>
                <a:latin typeface="Malgun Gothic"/>
                <a:ea typeface="Malgun Gothic"/>
                <a:cs typeface="Malgun Gothic"/>
                <a:sym typeface="Malgun Gothic"/>
              </a:rPr>
              <a: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38fd78470e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38fd78470e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https://en.wikipedia.org/wiki/Travelling_salesman_problem</a:t>
            </a:r>
            <a:r>
              <a:rPr lang="fr" sz="1200">
                <a:latin typeface="Malgun Gothic"/>
                <a:ea typeface="Malgun Gothic"/>
                <a:cs typeface="Malgun Gothic"/>
                <a:sym typeface="Malgun Gothic"/>
              </a:rPr>
              <a:t> </a:t>
            </a:r>
            <a:endParaRPr sz="1200">
              <a:latin typeface="Malgun Gothic"/>
              <a:ea typeface="Malgun Gothic"/>
              <a:cs typeface="Malgun Gothic"/>
              <a:sym typeface="Malgun Gothic"/>
            </a:endParaRPr>
          </a:p>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3"/>
              </a:rPr>
              <a:t>https://upload.wikimedia.org/wikipedia/commons/3/3c/Branchbound.gif</a:t>
            </a:r>
            <a:r>
              <a:rPr lang="fr" sz="1200">
                <a:latin typeface="Malgun Gothic"/>
                <a:ea typeface="Malgun Gothic"/>
                <a:cs typeface="Malgun Gothic"/>
                <a:sym typeface="Malgun Gothic"/>
              </a:rPr>
              <a:t> </a:t>
            </a:r>
            <a:endParaRPr sz="1200">
              <a:latin typeface="Malgun Gothic"/>
              <a:ea typeface="Malgun Gothic"/>
              <a:cs typeface="Malgun Gothic"/>
              <a:sym typeface="Malgun Gothic"/>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38fd78470e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38fd78470e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https://www.sciencedirect.com/science/article/pii/S0304397514001327</a:t>
            </a:r>
            <a:r>
              <a:rPr lang="fr" sz="1200">
                <a:latin typeface="Malgun Gothic"/>
                <a:ea typeface="Malgun Gothic"/>
                <a:cs typeface="Malgun Gothic"/>
                <a:sym typeface="Malgun Gothic"/>
              </a:rPr>
              <a:t> </a:t>
            </a:r>
            <a:endParaRPr sz="1200">
              <a:latin typeface="Malgun Gothic"/>
              <a:ea typeface="Malgun Gothic"/>
              <a:cs typeface="Malgun Gothic"/>
              <a:sym typeface="Malgun Gothic"/>
            </a:endParaRPr>
          </a:p>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3"/>
              </a:rPr>
              <a:t>https://en.wikipedia.org/wiki/Canadian_traveller_problem#Problem_description</a:t>
            </a:r>
            <a:r>
              <a:rPr lang="fr" sz="1200">
                <a:latin typeface="Malgun Gothic"/>
                <a:ea typeface="Malgun Gothic"/>
                <a:cs typeface="Malgun Gothic"/>
                <a:sym typeface="Malgun Gothic"/>
              </a:rPr>
              <a:t> </a:t>
            </a:r>
            <a:endParaRPr sz="1200">
              <a:latin typeface="Malgun Gothic"/>
              <a:ea typeface="Malgun Gothic"/>
              <a:cs typeface="Malgun Gothic"/>
              <a:sym typeface="Malgun Gothic"/>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279330f85c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279330f85c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https://en.wikipedia.org/wiki/Travelling_salesman_problem</a:t>
            </a:r>
            <a:r>
              <a:rPr lang="fr" sz="1200">
                <a:latin typeface="Malgun Gothic"/>
                <a:ea typeface="Malgun Gothic"/>
                <a:cs typeface="Malgun Gothic"/>
                <a:sym typeface="Malgun Gothic"/>
              </a:rPr>
              <a:t>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138fd78470e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138fd78470e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u="sng">
                <a:solidFill>
                  <a:schemeClr val="hlink"/>
                </a:solidFill>
                <a:latin typeface="Malgun Gothic"/>
                <a:ea typeface="Malgun Gothic"/>
                <a:cs typeface="Malgun Gothic"/>
                <a:sym typeface="Malgun Gothic"/>
                <a:hlinkClick r:id="rId2"/>
              </a:rPr>
              <a:t>https://en.wikipedia.org/wiki/Travelling_salesman_problem</a:t>
            </a:r>
            <a:r>
              <a:rPr lang="fr" sz="1200">
                <a:latin typeface="Malgun Gothic"/>
                <a:ea typeface="Malgun Gothic"/>
                <a:cs typeface="Malgun Gothic"/>
                <a:sym typeface="Malgun Gothic"/>
              </a:rPr>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79330f85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79330f85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38fd78470e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38fd78470e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38fd78470e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38fd78470e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279330f85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279330f85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rgbClr val="87C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rm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4"/>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highlight>
                  <a:schemeClr val="lt1"/>
                </a:highlight>
              </a:defRPr>
            </a:lvl1pPr>
            <a:lvl2pPr indent="-317500" lvl="1" marL="914400">
              <a:spcBef>
                <a:spcPts val="0"/>
              </a:spcBef>
              <a:spcAft>
                <a:spcPts val="0"/>
              </a:spcAft>
              <a:buSzPts val="1400"/>
              <a:buChar char="○"/>
              <a:defRPr>
                <a:highlight>
                  <a:schemeClr val="lt1"/>
                </a:highlight>
              </a:defRPr>
            </a:lvl2pPr>
            <a:lvl3pPr indent="-317500" lvl="2" marL="1371600">
              <a:spcBef>
                <a:spcPts val="0"/>
              </a:spcBef>
              <a:spcAft>
                <a:spcPts val="0"/>
              </a:spcAft>
              <a:buSzPts val="1400"/>
              <a:buChar char="■"/>
              <a:defRPr>
                <a:highlight>
                  <a:schemeClr val="lt1"/>
                </a:highlight>
              </a:defRPr>
            </a:lvl3pPr>
            <a:lvl4pPr indent="-317500" lvl="3" marL="1828800">
              <a:spcBef>
                <a:spcPts val="0"/>
              </a:spcBef>
              <a:spcAft>
                <a:spcPts val="0"/>
              </a:spcAft>
              <a:buSzPts val="1400"/>
              <a:buChar char="●"/>
              <a:defRPr>
                <a:highlight>
                  <a:schemeClr val="lt1"/>
                </a:highlight>
              </a:defRPr>
            </a:lvl4pPr>
            <a:lvl5pPr indent="-317500" lvl="4" marL="2286000">
              <a:spcBef>
                <a:spcPts val="0"/>
              </a:spcBef>
              <a:spcAft>
                <a:spcPts val="0"/>
              </a:spcAft>
              <a:buSzPts val="1400"/>
              <a:buChar char="○"/>
              <a:defRPr>
                <a:highlight>
                  <a:schemeClr val="lt1"/>
                </a:highlight>
              </a:defRPr>
            </a:lvl5pPr>
            <a:lvl6pPr indent="-317500" lvl="5" marL="2743200">
              <a:spcBef>
                <a:spcPts val="0"/>
              </a:spcBef>
              <a:spcAft>
                <a:spcPts val="0"/>
              </a:spcAft>
              <a:buSzPts val="1400"/>
              <a:buChar char="■"/>
              <a:defRPr>
                <a:highlight>
                  <a:schemeClr val="lt1"/>
                </a:highlight>
              </a:defRPr>
            </a:lvl6pPr>
            <a:lvl7pPr indent="-317500" lvl="6" marL="3200400">
              <a:spcBef>
                <a:spcPts val="0"/>
              </a:spcBef>
              <a:spcAft>
                <a:spcPts val="0"/>
              </a:spcAft>
              <a:buSzPts val="1400"/>
              <a:buChar char="●"/>
              <a:defRPr>
                <a:highlight>
                  <a:schemeClr val="lt1"/>
                </a:highlight>
              </a:defRPr>
            </a:lvl7pPr>
            <a:lvl8pPr indent="-317500" lvl="7" marL="3657600">
              <a:spcBef>
                <a:spcPts val="0"/>
              </a:spcBef>
              <a:spcAft>
                <a:spcPts val="0"/>
              </a:spcAft>
              <a:buSzPts val="1400"/>
              <a:buChar char="○"/>
              <a:defRPr>
                <a:highlight>
                  <a:schemeClr val="lt1"/>
                </a:highlight>
              </a:defRPr>
            </a:lvl8pPr>
            <a:lvl9pPr indent="-317500" lvl="8" marL="4114800">
              <a:spcBef>
                <a:spcPts val="0"/>
              </a:spcBef>
              <a:spcAft>
                <a:spcPts val="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0"/>
              </a:spcBef>
              <a:spcAft>
                <a:spcPts val="0"/>
              </a:spcAft>
              <a:buSzPts val="1400"/>
              <a:buChar char="○"/>
              <a:defRPr>
                <a:highlight>
                  <a:schemeClr val="dk1"/>
                </a:highlight>
              </a:defRPr>
            </a:lvl2pPr>
            <a:lvl3pPr indent="-317500" lvl="2" marL="1371600" algn="ctr">
              <a:spcBef>
                <a:spcPts val="0"/>
              </a:spcBef>
              <a:spcAft>
                <a:spcPts val="0"/>
              </a:spcAft>
              <a:buSzPts val="1400"/>
              <a:buChar char="■"/>
              <a:defRPr>
                <a:highlight>
                  <a:schemeClr val="dk1"/>
                </a:highlight>
              </a:defRPr>
            </a:lvl3pPr>
            <a:lvl4pPr indent="-317500" lvl="3" marL="1828800" algn="ctr">
              <a:spcBef>
                <a:spcPts val="0"/>
              </a:spcBef>
              <a:spcAft>
                <a:spcPts val="0"/>
              </a:spcAft>
              <a:buSzPts val="1400"/>
              <a:buChar char="●"/>
              <a:defRPr>
                <a:highlight>
                  <a:schemeClr val="dk1"/>
                </a:highlight>
              </a:defRPr>
            </a:lvl4pPr>
            <a:lvl5pPr indent="-317500" lvl="4" marL="2286000" algn="ctr">
              <a:spcBef>
                <a:spcPts val="0"/>
              </a:spcBef>
              <a:spcAft>
                <a:spcPts val="0"/>
              </a:spcAft>
              <a:buSzPts val="1400"/>
              <a:buChar char="○"/>
              <a:defRPr>
                <a:highlight>
                  <a:schemeClr val="dk1"/>
                </a:highlight>
              </a:defRPr>
            </a:lvl5pPr>
            <a:lvl6pPr indent="-317500" lvl="5" marL="2743200" algn="ctr">
              <a:spcBef>
                <a:spcPts val="0"/>
              </a:spcBef>
              <a:spcAft>
                <a:spcPts val="0"/>
              </a:spcAft>
              <a:buSzPts val="1400"/>
              <a:buChar char="■"/>
              <a:defRPr>
                <a:highlight>
                  <a:schemeClr val="dk1"/>
                </a:highlight>
              </a:defRPr>
            </a:lvl6pPr>
            <a:lvl7pPr indent="-317500" lvl="6" marL="3200400" algn="ctr">
              <a:spcBef>
                <a:spcPts val="0"/>
              </a:spcBef>
              <a:spcAft>
                <a:spcPts val="0"/>
              </a:spcAft>
              <a:buSzPts val="1400"/>
              <a:buChar char="●"/>
              <a:defRPr>
                <a:highlight>
                  <a:schemeClr val="dk1"/>
                </a:highlight>
              </a:defRPr>
            </a:lvl7pPr>
            <a:lvl8pPr indent="-317500" lvl="7" marL="3657600" algn="ctr">
              <a:spcBef>
                <a:spcPts val="0"/>
              </a:spcBef>
              <a:spcAft>
                <a:spcPts val="0"/>
              </a:spcAft>
              <a:buSzPts val="1400"/>
              <a:buChar char="○"/>
              <a:defRPr>
                <a:highlight>
                  <a:schemeClr val="dk1"/>
                </a:highlight>
              </a:defRPr>
            </a:lvl8pPr>
            <a:lvl9pPr indent="-317500" lvl="8" marL="4114800" algn="ctr">
              <a:spcBef>
                <a:spcPts val="0"/>
              </a:spcBef>
              <a:spcAft>
                <a:spcPts val="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p:cSld name="AUTOLAYOUT">
    <p:bg>
      <p:bgPr>
        <a:solidFill>
          <a:srgbClr val="FFFFFF"/>
        </a:solidFill>
      </p:bgPr>
    </p:bg>
    <p:spTree>
      <p:nvGrpSpPr>
        <p:cNvPr id="54" name="Shape 54"/>
        <p:cNvGrpSpPr/>
        <p:nvPr/>
      </p:nvGrpSpPr>
      <p:grpSpPr>
        <a:xfrm>
          <a:off x="0" y="0"/>
          <a:ext cx="0" cy="0"/>
          <a:chOff x="0" y="0"/>
          <a:chExt cx="0" cy="0"/>
        </a:xfrm>
      </p:grpSpPr>
      <p:sp>
        <p:nvSpPr>
          <p:cNvPr id="55" name="Google Shape;55;p13"/>
          <p:cNvSpPr/>
          <p:nvPr/>
        </p:nvSpPr>
        <p:spPr>
          <a:xfrm>
            <a:off x="0" y="0"/>
            <a:ext cx="9144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 name="Google Shape;56;p13"/>
          <p:cNvGrpSpPr/>
          <p:nvPr/>
        </p:nvGrpSpPr>
        <p:grpSpPr>
          <a:xfrm>
            <a:off x="4870649" y="2121826"/>
            <a:ext cx="3764843" cy="64502"/>
            <a:chOff x="595675" y="2820050"/>
            <a:chExt cx="7952774" cy="64502"/>
          </a:xfrm>
        </p:grpSpPr>
        <p:sp>
          <p:nvSpPr>
            <p:cNvPr id="57" name="Google Shape;57;p13"/>
            <p:cNvSpPr/>
            <p:nvPr/>
          </p:nvSpPr>
          <p:spPr>
            <a:xfrm>
              <a:off x="2186208" y="2820050"/>
              <a:ext cx="1620000" cy="64500"/>
            </a:xfrm>
            <a:prstGeom prst="rect">
              <a:avLst/>
            </a:prstGeom>
            <a:solidFill>
              <a:srgbClr val="D628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3776784" y="2820050"/>
              <a:ext cx="1620000" cy="64500"/>
            </a:xfrm>
            <a:prstGeom prst="rect">
              <a:avLst/>
            </a:prstGeom>
            <a:solidFill>
              <a:srgbClr val="F77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5373056" y="2820052"/>
              <a:ext cx="1596300" cy="64500"/>
            </a:xfrm>
            <a:prstGeom prst="rect">
              <a:avLst/>
            </a:prstGeom>
            <a:solidFill>
              <a:srgbClr val="FCBF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595675" y="2820050"/>
              <a:ext cx="1590600" cy="64500"/>
            </a:xfrm>
            <a:prstGeom prst="rect">
              <a:avLst/>
            </a:prstGeom>
            <a:solidFill>
              <a:srgbClr val="0030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6957849" y="2820050"/>
              <a:ext cx="1590600" cy="64500"/>
            </a:xfrm>
            <a:prstGeom prst="rect">
              <a:avLst/>
            </a:prstGeom>
            <a:solidFill>
              <a:srgbClr val="EAE2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 name="Google Shape;62;p13"/>
          <p:cNvSpPr txBox="1"/>
          <p:nvPr>
            <p:ph type="title"/>
          </p:nvPr>
        </p:nvSpPr>
        <p:spPr>
          <a:xfrm>
            <a:off x="4771875" y="545025"/>
            <a:ext cx="3880800" cy="14382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None/>
              <a:defRPr sz="2400">
                <a:solidFill>
                  <a:srgbClr val="434343"/>
                </a:solidFill>
              </a:defRPr>
            </a:lvl1pPr>
            <a:lvl2pPr lvl="1" algn="l">
              <a:lnSpc>
                <a:spcPct val="100000"/>
              </a:lnSpc>
              <a:spcBef>
                <a:spcPts val="0"/>
              </a:spcBef>
              <a:spcAft>
                <a:spcPts val="0"/>
              </a:spcAft>
              <a:buNone/>
              <a:defRPr sz="2400">
                <a:solidFill>
                  <a:srgbClr val="434343"/>
                </a:solidFill>
              </a:defRPr>
            </a:lvl2pPr>
            <a:lvl3pPr lvl="2" algn="l">
              <a:lnSpc>
                <a:spcPct val="100000"/>
              </a:lnSpc>
              <a:spcBef>
                <a:spcPts val="0"/>
              </a:spcBef>
              <a:spcAft>
                <a:spcPts val="0"/>
              </a:spcAft>
              <a:buNone/>
              <a:defRPr sz="2400">
                <a:solidFill>
                  <a:srgbClr val="434343"/>
                </a:solidFill>
              </a:defRPr>
            </a:lvl3pPr>
            <a:lvl4pPr lvl="3" algn="l">
              <a:lnSpc>
                <a:spcPct val="100000"/>
              </a:lnSpc>
              <a:spcBef>
                <a:spcPts val="0"/>
              </a:spcBef>
              <a:spcAft>
                <a:spcPts val="0"/>
              </a:spcAft>
              <a:buNone/>
              <a:defRPr sz="2400">
                <a:solidFill>
                  <a:srgbClr val="434343"/>
                </a:solidFill>
              </a:defRPr>
            </a:lvl4pPr>
            <a:lvl5pPr lvl="4" algn="l">
              <a:lnSpc>
                <a:spcPct val="100000"/>
              </a:lnSpc>
              <a:spcBef>
                <a:spcPts val="0"/>
              </a:spcBef>
              <a:spcAft>
                <a:spcPts val="0"/>
              </a:spcAft>
              <a:buNone/>
              <a:defRPr sz="2400">
                <a:solidFill>
                  <a:srgbClr val="434343"/>
                </a:solidFill>
              </a:defRPr>
            </a:lvl5pPr>
            <a:lvl6pPr lvl="5" algn="l">
              <a:lnSpc>
                <a:spcPct val="100000"/>
              </a:lnSpc>
              <a:spcBef>
                <a:spcPts val="0"/>
              </a:spcBef>
              <a:spcAft>
                <a:spcPts val="0"/>
              </a:spcAft>
              <a:buNone/>
              <a:defRPr sz="2400">
                <a:solidFill>
                  <a:srgbClr val="434343"/>
                </a:solidFill>
              </a:defRPr>
            </a:lvl6pPr>
            <a:lvl7pPr lvl="6" algn="l">
              <a:lnSpc>
                <a:spcPct val="100000"/>
              </a:lnSpc>
              <a:spcBef>
                <a:spcPts val="0"/>
              </a:spcBef>
              <a:spcAft>
                <a:spcPts val="0"/>
              </a:spcAft>
              <a:buNone/>
              <a:defRPr sz="2400">
                <a:solidFill>
                  <a:srgbClr val="434343"/>
                </a:solidFill>
              </a:defRPr>
            </a:lvl7pPr>
            <a:lvl8pPr lvl="7" algn="l">
              <a:lnSpc>
                <a:spcPct val="100000"/>
              </a:lnSpc>
              <a:spcBef>
                <a:spcPts val="0"/>
              </a:spcBef>
              <a:spcAft>
                <a:spcPts val="0"/>
              </a:spcAft>
              <a:buNone/>
              <a:defRPr sz="2400">
                <a:solidFill>
                  <a:srgbClr val="434343"/>
                </a:solidFill>
              </a:defRPr>
            </a:lvl8pPr>
            <a:lvl9pPr lvl="8" algn="l">
              <a:lnSpc>
                <a:spcPct val="100000"/>
              </a:lnSpc>
              <a:spcBef>
                <a:spcPts val="0"/>
              </a:spcBef>
              <a:spcAft>
                <a:spcPts val="0"/>
              </a:spcAft>
              <a:buNone/>
              <a:defRPr sz="2400">
                <a:solidFill>
                  <a:srgbClr val="434343"/>
                </a:solidFill>
              </a:defRPr>
            </a:lvl9pPr>
          </a:lstStyle>
          <a:p/>
        </p:txBody>
      </p:sp>
      <p:sp>
        <p:nvSpPr>
          <p:cNvPr id="63" name="Google Shape;63;p13"/>
          <p:cNvSpPr txBox="1"/>
          <p:nvPr>
            <p:ph idx="1" type="body"/>
          </p:nvPr>
        </p:nvSpPr>
        <p:spPr>
          <a:xfrm>
            <a:off x="4771875" y="2324775"/>
            <a:ext cx="3880800" cy="2273700"/>
          </a:xfrm>
          <a:prstGeom prst="rect">
            <a:avLst/>
          </a:prstGeom>
          <a:noFill/>
        </p:spPr>
        <p:txBody>
          <a:bodyPr anchorCtr="0" anchor="t" bIns="91425" lIns="91425" spcFirstLastPara="1" rIns="91425" wrap="square" tIns="91425">
            <a:normAutofit/>
          </a:bodyPr>
          <a:lstStyle>
            <a:lvl1pPr indent="-317500" lvl="0" marL="457200" algn="l">
              <a:lnSpc>
                <a:spcPct val="115000"/>
              </a:lnSpc>
              <a:spcBef>
                <a:spcPts val="0"/>
              </a:spcBef>
              <a:spcAft>
                <a:spcPts val="0"/>
              </a:spcAft>
              <a:buClr>
                <a:srgbClr val="434343"/>
              </a:buClr>
              <a:buSzPts val="1400"/>
              <a:buChar char="●"/>
              <a:defRPr sz="1400">
                <a:solidFill>
                  <a:srgbClr val="434343"/>
                </a:solidFill>
              </a:defRPr>
            </a:lvl1pPr>
            <a:lvl2pPr indent="-304800" lvl="1" marL="914400" algn="l">
              <a:lnSpc>
                <a:spcPct val="115000"/>
              </a:lnSpc>
              <a:spcBef>
                <a:spcPts val="0"/>
              </a:spcBef>
              <a:spcAft>
                <a:spcPts val="0"/>
              </a:spcAft>
              <a:buClr>
                <a:srgbClr val="434343"/>
              </a:buClr>
              <a:buSzPts val="1200"/>
              <a:buChar char="○"/>
              <a:defRPr sz="1200">
                <a:solidFill>
                  <a:srgbClr val="434343"/>
                </a:solidFill>
              </a:defRPr>
            </a:lvl2pPr>
            <a:lvl3pPr indent="-304800" lvl="2" marL="1371600" algn="l">
              <a:lnSpc>
                <a:spcPct val="115000"/>
              </a:lnSpc>
              <a:spcBef>
                <a:spcPts val="0"/>
              </a:spcBef>
              <a:spcAft>
                <a:spcPts val="0"/>
              </a:spcAft>
              <a:buClr>
                <a:srgbClr val="434343"/>
              </a:buClr>
              <a:buSzPts val="1200"/>
              <a:buChar char="■"/>
              <a:defRPr sz="1200">
                <a:solidFill>
                  <a:srgbClr val="434343"/>
                </a:solidFill>
              </a:defRPr>
            </a:lvl3pPr>
            <a:lvl4pPr indent="-304800" lvl="3" marL="1828800" algn="l">
              <a:lnSpc>
                <a:spcPct val="115000"/>
              </a:lnSpc>
              <a:spcBef>
                <a:spcPts val="0"/>
              </a:spcBef>
              <a:spcAft>
                <a:spcPts val="0"/>
              </a:spcAft>
              <a:buClr>
                <a:srgbClr val="434343"/>
              </a:buClr>
              <a:buSzPts val="1200"/>
              <a:buChar char="●"/>
              <a:defRPr sz="1200">
                <a:solidFill>
                  <a:srgbClr val="434343"/>
                </a:solidFill>
              </a:defRPr>
            </a:lvl4pPr>
            <a:lvl5pPr indent="-304800" lvl="4" marL="2286000" algn="l">
              <a:lnSpc>
                <a:spcPct val="115000"/>
              </a:lnSpc>
              <a:spcBef>
                <a:spcPts val="0"/>
              </a:spcBef>
              <a:spcAft>
                <a:spcPts val="0"/>
              </a:spcAft>
              <a:buClr>
                <a:srgbClr val="434343"/>
              </a:buClr>
              <a:buSzPts val="1200"/>
              <a:buChar char="○"/>
              <a:defRPr sz="1200">
                <a:solidFill>
                  <a:srgbClr val="434343"/>
                </a:solidFill>
              </a:defRPr>
            </a:lvl5pPr>
            <a:lvl6pPr indent="-304800" lvl="5" marL="2743200" algn="l">
              <a:lnSpc>
                <a:spcPct val="115000"/>
              </a:lnSpc>
              <a:spcBef>
                <a:spcPts val="0"/>
              </a:spcBef>
              <a:spcAft>
                <a:spcPts val="0"/>
              </a:spcAft>
              <a:buClr>
                <a:srgbClr val="434343"/>
              </a:buClr>
              <a:buSzPts val="1200"/>
              <a:buChar char="■"/>
              <a:defRPr sz="1200">
                <a:solidFill>
                  <a:srgbClr val="434343"/>
                </a:solidFill>
              </a:defRPr>
            </a:lvl6pPr>
            <a:lvl7pPr indent="-304800" lvl="6" marL="3200400" algn="l">
              <a:lnSpc>
                <a:spcPct val="115000"/>
              </a:lnSpc>
              <a:spcBef>
                <a:spcPts val="0"/>
              </a:spcBef>
              <a:spcAft>
                <a:spcPts val="0"/>
              </a:spcAft>
              <a:buClr>
                <a:srgbClr val="434343"/>
              </a:buClr>
              <a:buSzPts val="1200"/>
              <a:buChar char="●"/>
              <a:defRPr sz="1200">
                <a:solidFill>
                  <a:srgbClr val="434343"/>
                </a:solidFill>
              </a:defRPr>
            </a:lvl7pPr>
            <a:lvl8pPr indent="-304800" lvl="7" marL="3657600" algn="l">
              <a:lnSpc>
                <a:spcPct val="115000"/>
              </a:lnSpc>
              <a:spcBef>
                <a:spcPts val="0"/>
              </a:spcBef>
              <a:spcAft>
                <a:spcPts val="0"/>
              </a:spcAft>
              <a:buClr>
                <a:srgbClr val="434343"/>
              </a:buClr>
              <a:buSzPts val="1200"/>
              <a:buChar char="○"/>
              <a:defRPr sz="1200">
                <a:solidFill>
                  <a:srgbClr val="434343"/>
                </a:solidFill>
              </a:defRPr>
            </a:lvl8pPr>
            <a:lvl9pPr indent="-304800" lvl="8" marL="4114800" algn="l">
              <a:lnSpc>
                <a:spcPct val="115000"/>
              </a:lnSpc>
              <a:spcBef>
                <a:spcPts val="0"/>
              </a:spcBef>
              <a:spcAft>
                <a:spcPts val="0"/>
              </a:spcAft>
              <a:buClr>
                <a:srgbClr val="434343"/>
              </a:buClr>
              <a:buSzPts val="1200"/>
              <a:buChar char="■"/>
              <a:defRPr sz="1200">
                <a:solidFill>
                  <a:srgbClr val="434343"/>
                </a:solidFill>
              </a:defRPr>
            </a:lvl9pPr>
          </a:lstStyle>
          <a:p/>
        </p:txBody>
      </p:sp>
      <p:sp>
        <p:nvSpPr>
          <p:cNvPr id="64" name="Google Shape;64;p13"/>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616161"/>
                </a:solidFill>
              </a:defRPr>
            </a:lvl1pPr>
            <a:lvl2pPr lvl="1" algn="r">
              <a:lnSpc>
                <a:spcPct val="100000"/>
              </a:lnSpc>
              <a:spcAft>
                <a:spcPts val="0"/>
              </a:spcAft>
              <a:buNone/>
              <a:defRPr sz="1000">
                <a:solidFill>
                  <a:srgbClr val="616161"/>
                </a:solidFill>
              </a:defRPr>
            </a:lvl2pPr>
            <a:lvl3pPr lvl="2" algn="r">
              <a:lnSpc>
                <a:spcPct val="100000"/>
              </a:lnSpc>
              <a:spcAft>
                <a:spcPts val="0"/>
              </a:spcAft>
              <a:buNone/>
              <a:defRPr sz="1000">
                <a:solidFill>
                  <a:srgbClr val="616161"/>
                </a:solidFill>
              </a:defRPr>
            </a:lvl3pPr>
            <a:lvl4pPr lvl="3" algn="r">
              <a:lnSpc>
                <a:spcPct val="100000"/>
              </a:lnSpc>
              <a:spcAft>
                <a:spcPts val="0"/>
              </a:spcAft>
              <a:buNone/>
              <a:defRPr sz="1000">
                <a:solidFill>
                  <a:srgbClr val="616161"/>
                </a:solidFill>
              </a:defRPr>
            </a:lvl4pPr>
            <a:lvl5pPr lvl="4" algn="r">
              <a:lnSpc>
                <a:spcPct val="100000"/>
              </a:lnSpc>
              <a:spcAft>
                <a:spcPts val="0"/>
              </a:spcAft>
              <a:buNone/>
              <a:defRPr sz="1000">
                <a:solidFill>
                  <a:srgbClr val="616161"/>
                </a:solidFill>
              </a:defRPr>
            </a:lvl5pPr>
            <a:lvl6pPr lvl="5" algn="r">
              <a:lnSpc>
                <a:spcPct val="100000"/>
              </a:lnSpc>
              <a:spcAft>
                <a:spcPts val="0"/>
              </a:spcAft>
              <a:buNone/>
              <a:defRPr sz="1000">
                <a:solidFill>
                  <a:srgbClr val="616161"/>
                </a:solidFill>
              </a:defRPr>
            </a:lvl6pPr>
            <a:lvl7pPr lvl="6" algn="r">
              <a:lnSpc>
                <a:spcPct val="100000"/>
              </a:lnSpc>
              <a:spcAft>
                <a:spcPts val="0"/>
              </a:spcAft>
              <a:buNone/>
              <a:defRPr sz="1000">
                <a:solidFill>
                  <a:srgbClr val="616161"/>
                </a:solidFill>
              </a:defRPr>
            </a:lvl7pPr>
            <a:lvl8pPr lvl="7" algn="r">
              <a:lnSpc>
                <a:spcPct val="100000"/>
              </a:lnSpc>
              <a:spcAft>
                <a:spcPts val="0"/>
              </a:spcAft>
              <a:buNone/>
              <a:defRPr sz="1000">
                <a:solidFill>
                  <a:srgbClr val="616161"/>
                </a:solidFill>
              </a:defRPr>
            </a:lvl8pPr>
            <a:lvl9pPr lvl="8" algn="r">
              <a:lnSpc>
                <a:spcPct val="100000"/>
              </a:lnSpc>
              <a:spcAft>
                <a:spcPts val="0"/>
              </a:spcAft>
              <a:buNone/>
              <a:defRPr sz="1000">
                <a:solidFill>
                  <a:srgbClr val="61616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1">
    <p:bg>
      <p:bgPr>
        <a:solidFill>
          <a:srgbClr val="FFFFFF"/>
        </a:solidFill>
      </p:bgPr>
    </p:bg>
    <p:spTree>
      <p:nvGrpSpPr>
        <p:cNvPr id="65" name="Shape 65"/>
        <p:cNvGrpSpPr/>
        <p:nvPr/>
      </p:nvGrpSpPr>
      <p:grpSpPr>
        <a:xfrm>
          <a:off x="0" y="0"/>
          <a:ext cx="0" cy="0"/>
          <a:chOff x="0" y="0"/>
          <a:chExt cx="0" cy="0"/>
        </a:xfrm>
      </p:grpSpPr>
      <p:sp>
        <p:nvSpPr>
          <p:cNvPr id="66" name="Google Shape;66;p14"/>
          <p:cNvSpPr/>
          <p:nvPr/>
        </p:nvSpPr>
        <p:spPr>
          <a:xfrm rot="10800000">
            <a:off x="0" y="0"/>
            <a:ext cx="9144000" cy="514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4"/>
          <p:cNvSpPr txBox="1"/>
          <p:nvPr>
            <p:ph idx="12" type="sldNum"/>
          </p:nvPr>
        </p:nvSpPr>
        <p:spPr>
          <a:xfrm>
            <a:off x="8472458" y="4663217"/>
            <a:ext cx="548700" cy="393600"/>
          </a:xfrm>
          <a:prstGeom prst="rect">
            <a:avLst/>
          </a:prstGeom>
          <a:noFill/>
        </p:spPr>
        <p:txBody>
          <a:bodyPr anchorCtr="0" anchor="ctr" bIns="91425" lIns="91425" spcFirstLastPara="1" rIns="91425" wrap="square" tIns="91425">
            <a:norm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indent="0" lvl="0" marL="0" rtl="0" algn="r">
              <a:spcBef>
                <a:spcPts val="0"/>
              </a:spcBef>
              <a:spcAft>
                <a:spcPts val="0"/>
              </a:spcAft>
              <a:buNone/>
            </a:pPr>
            <a:fld id="{00000000-1234-1234-1234-123412341234}" type="slidenum">
              <a:rPr lang="fr"/>
              <a:t>‹#›</a:t>
            </a:fld>
            <a:endParaRPr/>
          </a:p>
        </p:txBody>
      </p:sp>
      <p:sp>
        <p:nvSpPr>
          <p:cNvPr id="68" name="Google Shape;68;p14"/>
          <p:cNvSpPr txBox="1"/>
          <p:nvPr>
            <p:ph idx="1" type="subTitle"/>
          </p:nvPr>
        </p:nvSpPr>
        <p:spPr>
          <a:xfrm>
            <a:off x="335100" y="3066963"/>
            <a:ext cx="8473800" cy="362100"/>
          </a:xfrm>
          <a:prstGeom prst="rect">
            <a:avLst/>
          </a:prstGeom>
          <a:noFill/>
        </p:spPr>
        <p:txBody>
          <a:bodyPr anchorCtr="0" anchor="t" bIns="91425" lIns="91425" spcFirstLastPara="1" rIns="91425" wrap="square" tIns="91425">
            <a:normAutofit/>
          </a:bodyPr>
          <a:lstStyle>
            <a:lvl1pPr lvl="0"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1pPr>
            <a:lvl2pPr lvl="1"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2pPr>
            <a:lvl3pPr lvl="2"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3pPr>
            <a:lvl4pPr lvl="3"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4pPr>
            <a:lvl5pPr lvl="4"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5pPr>
            <a:lvl6pPr lvl="5"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6pPr>
            <a:lvl7pPr lvl="6"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7pPr>
            <a:lvl8pPr lvl="7"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8pPr>
            <a:lvl9pPr lvl="8" algn="l">
              <a:lnSpc>
                <a:spcPct val="100000"/>
              </a:lnSpc>
              <a:spcBef>
                <a:spcPts val="0"/>
              </a:spcBef>
              <a:spcAft>
                <a:spcPts val="0"/>
              </a:spcAft>
              <a:buClr>
                <a:srgbClr val="FFFFFF"/>
              </a:buClr>
              <a:buSzPts val="1800"/>
              <a:buNone/>
              <a:defRPr b="1" sz="1800">
                <a:solidFill>
                  <a:srgbClr val="FFFFFF"/>
                </a:solidFill>
                <a:latin typeface="Montserrat"/>
                <a:ea typeface="Montserrat"/>
                <a:cs typeface="Montserrat"/>
                <a:sym typeface="Montserrat"/>
              </a:defRPr>
            </a:lvl9pPr>
          </a:lstStyle>
          <a:p/>
        </p:txBody>
      </p:sp>
      <p:sp>
        <p:nvSpPr>
          <p:cNvPr id="69" name="Google Shape;69;p14"/>
          <p:cNvSpPr txBox="1"/>
          <p:nvPr>
            <p:ph type="ctrTitle"/>
          </p:nvPr>
        </p:nvSpPr>
        <p:spPr>
          <a:xfrm>
            <a:off x="335100" y="1714563"/>
            <a:ext cx="8473800" cy="1276200"/>
          </a:xfrm>
          <a:prstGeom prst="rect">
            <a:avLst/>
          </a:prstGeom>
          <a:noFill/>
        </p:spPr>
        <p:txBody>
          <a:bodyPr anchorCtr="0" anchor="b" bIns="91425" lIns="91425" spcFirstLastPara="1" rIns="91425" wrap="square" tIns="91425">
            <a:normAutofit/>
          </a:bodyPr>
          <a:lstStyle>
            <a:lvl1pPr lvl="0"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1pPr>
            <a:lvl2pPr lvl="1"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2pPr>
            <a:lvl3pPr lvl="2"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3pPr>
            <a:lvl4pPr lvl="3"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4pPr>
            <a:lvl5pPr lvl="4"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5pPr>
            <a:lvl6pPr lvl="5"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6pPr>
            <a:lvl7pPr lvl="6"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7pPr>
            <a:lvl8pPr lvl="7"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8pPr>
            <a:lvl9pPr lvl="8" algn="l">
              <a:lnSpc>
                <a:spcPct val="100000"/>
              </a:lnSpc>
              <a:spcBef>
                <a:spcPts val="0"/>
              </a:spcBef>
              <a:spcAft>
                <a:spcPts val="0"/>
              </a:spcAft>
              <a:buClr>
                <a:srgbClr val="FFFFFF"/>
              </a:buClr>
              <a:buSzPts val="3600"/>
              <a:buNone/>
              <a:defRPr b="1" sz="3600">
                <a:solidFill>
                  <a:srgbClr val="FFFFFF"/>
                </a:solidFill>
                <a:latin typeface="Playfair Display"/>
                <a:ea typeface="Playfair Display"/>
                <a:cs typeface="Playfair Display"/>
                <a:sym typeface="Playfair Displ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hyperlink" Target="https://github.com/DoctorLai/" TargetMode="External"/><Relationship Id="rId5" Type="http://schemas.openxmlformats.org/officeDocument/2006/relationships/image" Target="../media/image12.png"/><Relationship Id="rId6"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en.wikipedia.org/wiki/File:Hill_Climbing_with_Simulated_Annealing.gif" TargetMode="External"/><Relationship Id="rId4" Type="http://schemas.openxmlformats.org/officeDocument/2006/relationships/hyperlink" Target="https://en.wikipedia.org/wiki/Simulated_annealing" TargetMode="External"/><Relationship Id="rId5" Type="http://schemas.openxmlformats.org/officeDocument/2006/relationships/hyperlink" Target="https://www.npmjs.com/package/simulated-annealing" TargetMode="External"/><Relationship Id="rId6" Type="http://schemas.openxmlformats.org/officeDocument/2006/relationships/hyperlink" Target="https://helloacm.com/simple-but-powerful-simulated-annealing-npm-library-with-demo/" TargetMode="External"/><Relationship Id="rId7" Type="http://schemas.openxmlformats.org/officeDocument/2006/relationships/image" Target="../media/image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editor.p5js.org/BIGfoot/sketches/6hot9Ssgm" TargetMode="External"/><Relationship Id="rId4" Type="http://schemas.openxmlformats.org/officeDocument/2006/relationships/image" Target="../media/image10.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github.com/levibyte/sim_annealing_demo" TargetMode="External"/><Relationship Id="rId4" Type="http://schemas.openxmlformats.org/officeDocument/2006/relationships/image" Target="../media/image8.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nayuki.io/page/simulated-annealing-demo" TargetMode="External"/><Relationship Id="rId4" Type="http://schemas.openxmlformats.org/officeDocument/2006/relationships/image" Target="../media/image4.png"/><Relationship Id="rId5"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blog.vjeux.com/2011/javascript/simulated-annealing-project.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katrinaeg.com/simulated-annealing.html" TargetMode="External"/><Relationship Id="rId4" Type="http://schemas.openxmlformats.org/officeDocument/2006/relationships/hyperlink" Target="https://codeheir.com/2021/05/22/what-is-simulated-annealing/" TargetMode="External"/><Relationship Id="rId5" Type="http://schemas.openxmlformats.org/officeDocument/2006/relationships/hyperlink" Target="https://en.wikipedia.org/wiki/Simulated_annealing" TargetMode="External"/><Relationship Id="rId6" Type="http://schemas.openxmlformats.org/officeDocument/2006/relationships/hyperlink" Target="https://wiki.ece.cmu.edu/ddl/index.php/simulated_annealing" TargetMode="External"/><Relationship Id="rId7" Type="http://schemas.openxmlformats.org/officeDocument/2006/relationships/hyperlink" Target="https://artint.info/html/ArtInt_89.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npmjs.com/package/simulated_annealling" TargetMode="External"/><Relationship Id="rId4" Type="http://schemas.openxmlformats.org/officeDocument/2006/relationships/hyperlink" Target="https://helloacm.com/simple-but-powerful-simulated-annealing-npm-library-with-demo/" TargetMode="External"/><Relationship Id="rId5" Type="http://schemas.openxmlformats.org/officeDocument/2006/relationships/hyperlink" Target="https://github.com/DoctorLai/simulated_anneallin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ctrTitle"/>
          </p:nvPr>
        </p:nvSpPr>
        <p:spPr>
          <a:xfrm>
            <a:off x="344250" y="1403850"/>
            <a:ext cx="8455500" cy="2146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fr"/>
              <a:t>Simulated </a:t>
            </a:r>
            <a:br>
              <a:rPr lang="fr"/>
            </a:br>
            <a:r>
              <a:rPr lang="fr"/>
              <a:t>annealing</a:t>
            </a:r>
            <a:endParaRPr/>
          </a:p>
        </p:txBody>
      </p:sp>
      <p:sp>
        <p:nvSpPr>
          <p:cNvPr id="75" name="Google Shape;75;p15"/>
          <p:cNvSpPr txBox="1"/>
          <p:nvPr>
            <p:ph idx="1" type="subTitle"/>
          </p:nvPr>
        </p:nvSpPr>
        <p:spPr>
          <a:xfrm>
            <a:off x="344250" y="35506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fr"/>
              <a:t>Un algorithme d'optimisation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Le simulated annealing est une descente de gradient</a:t>
            </a:r>
            <a:endParaRPr/>
          </a:p>
        </p:txBody>
      </p:sp>
      <p:sp>
        <p:nvSpPr>
          <p:cNvPr id="81" name="Google Shape;81;p16"/>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latin typeface="Oswald"/>
                <a:ea typeface="Oswald"/>
                <a:cs typeface="Oswald"/>
                <a:sym typeface="Oswald"/>
              </a:rPr>
              <a:t>C'est un algorithme intuitif qui permet de rechercher et possiblement trouver le </a:t>
            </a:r>
            <a:r>
              <a:rPr b="1" lang="fr">
                <a:latin typeface="Oswald"/>
                <a:ea typeface="Oswald"/>
                <a:cs typeface="Oswald"/>
                <a:sym typeface="Oswald"/>
              </a:rPr>
              <a:t>minimum global</a:t>
            </a:r>
            <a:r>
              <a:rPr lang="fr">
                <a:latin typeface="Oswald"/>
                <a:ea typeface="Oswald"/>
                <a:cs typeface="Oswald"/>
                <a:sym typeface="Oswald"/>
              </a:rPr>
              <a:t> d'une courbe.  On peut aussi, inversement rechercher le </a:t>
            </a:r>
            <a:r>
              <a:rPr b="1" lang="fr">
                <a:latin typeface="Oswald"/>
                <a:ea typeface="Oswald"/>
                <a:cs typeface="Oswald"/>
                <a:sym typeface="Oswald"/>
              </a:rPr>
              <a:t>maximum global</a:t>
            </a:r>
            <a:r>
              <a:rPr lang="fr">
                <a:latin typeface="Oswald"/>
                <a:ea typeface="Oswald"/>
                <a:cs typeface="Oswald"/>
                <a:sym typeface="Oswald"/>
              </a:rPr>
              <a:t> d'une courbe.</a:t>
            </a:r>
            <a:endParaRPr>
              <a:latin typeface="Oswald"/>
              <a:ea typeface="Oswald"/>
              <a:cs typeface="Oswald"/>
              <a:sym typeface="Oswald"/>
            </a:endParaRPr>
          </a:p>
          <a:p>
            <a:pPr indent="0" lvl="0" marL="0" rtl="0" algn="l">
              <a:spcBef>
                <a:spcPts val="1200"/>
              </a:spcBef>
              <a:spcAft>
                <a:spcPts val="1200"/>
              </a:spcAft>
              <a:buNone/>
            </a:pPr>
            <a:r>
              <a:t/>
            </a:r>
            <a:endParaRPr>
              <a:latin typeface="Oswald"/>
              <a:ea typeface="Oswald"/>
              <a:cs typeface="Oswald"/>
              <a:sym typeface="Oswald"/>
            </a:endParaRPr>
          </a:p>
        </p:txBody>
      </p:sp>
      <p:pic>
        <p:nvPicPr>
          <p:cNvPr id="82" name="Google Shape;82;p16"/>
          <p:cNvPicPr preferRelativeResize="0"/>
          <p:nvPr/>
        </p:nvPicPr>
        <p:blipFill>
          <a:blip r:embed="rId3">
            <a:alphaModFix/>
          </a:blip>
          <a:stretch>
            <a:fillRect/>
          </a:stretch>
        </p:blipFill>
        <p:spPr>
          <a:xfrm>
            <a:off x="443725" y="2156325"/>
            <a:ext cx="4820115" cy="2412550"/>
          </a:xfrm>
          <a:prstGeom prst="rect">
            <a:avLst/>
          </a:prstGeom>
          <a:noFill/>
          <a:ln cap="flat" cmpd="sng" w="9525">
            <a:solidFill>
              <a:srgbClr val="373545"/>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dans le tableau points</a:t>
            </a:r>
            <a:endParaRPr/>
          </a:p>
        </p:txBody>
      </p:sp>
      <p:sp>
        <p:nvSpPr>
          <p:cNvPr id="88" name="Google Shape;88;p17"/>
          <p:cNvSpPr txBox="1"/>
          <p:nvPr>
            <p:ph idx="1" type="body"/>
          </p:nvPr>
        </p:nvSpPr>
        <p:spPr>
          <a:xfrm>
            <a:off x="311700" y="1234075"/>
            <a:ext cx="8520600" cy="33348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fr">
                <a:latin typeface="Oswald"/>
                <a:ea typeface="Oswald"/>
                <a:cs typeface="Oswald"/>
                <a:sym typeface="Oswald"/>
              </a:rPr>
              <a:t>Quel est donc l'algorithme ???  On le rédige ensemble en classe. (js)</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let minimumY = points[0];</a:t>
            </a:r>
            <a:br>
              <a:rPr lang="fr">
                <a:latin typeface="Oswald"/>
                <a:ea typeface="Oswald"/>
                <a:cs typeface="Oswald"/>
                <a:sym typeface="Oswald"/>
              </a:rPr>
            </a:br>
            <a:r>
              <a:rPr lang="fr">
                <a:latin typeface="Oswald"/>
                <a:ea typeface="Oswald"/>
                <a:cs typeface="Oswald"/>
                <a:sym typeface="Oswald"/>
              </a:rPr>
              <a:t>let minimumX = 0;</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for(let x in points)</a:t>
            </a:r>
            <a:br>
              <a:rPr lang="fr">
                <a:latin typeface="Oswald"/>
                <a:ea typeface="Oswald"/>
                <a:cs typeface="Oswald"/>
                <a:sym typeface="Oswald"/>
              </a:rPr>
            </a:br>
            <a:r>
              <a:rPr lang="fr">
                <a:latin typeface="Oswald"/>
                <a:ea typeface="Oswald"/>
                <a:cs typeface="Oswald"/>
                <a:sym typeface="Oswald"/>
              </a:rPr>
              <a:t>{</a:t>
            </a:r>
            <a:br>
              <a:rPr lang="fr">
                <a:latin typeface="Oswald"/>
                <a:ea typeface="Oswald"/>
                <a:cs typeface="Oswald"/>
                <a:sym typeface="Oswald"/>
              </a:rPr>
            </a:br>
            <a:r>
              <a:rPr lang="fr">
                <a:latin typeface="Oswald"/>
                <a:ea typeface="Oswald"/>
                <a:cs typeface="Oswald"/>
                <a:sym typeface="Oswald"/>
              </a:rPr>
              <a:t>   let y = points[x];</a:t>
            </a:r>
            <a:br>
              <a:rPr lang="fr">
                <a:latin typeface="Oswald"/>
                <a:ea typeface="Oswald"/>
                <a:cs typeface="Oswald"/>
                <a:sym typeface="Oswald"/>
              </a:rPr>
            </a:br>
            <a:r>
              <a:rPr lang="fr">
                <a:latin typeface="Oswald"/>
                <a:ea typeface="Oswald"/>
                <a:cs typeface="Oswald"/>
                <a:sym typeface="Oswald"/>
              </a:rPr>
              <a:t>   if(y &lt; </a:t>
            </a:r>
            <a:r>
              <a:rPr lang="fr">
                <a:latin typeface="Oswald"/>
                <a:ea typeface="Oswald"/>
                <a:cs typeface="Oswald"/>
                <a:sym typeface="Oswald"/>
              </a:rPr>
              <a:t>minimumY</a:t>
            </a:r>
            <a:r>
              <a:rPr lang="fr">
                <a:latin typeface="Oswald"/>
                <a:ea typeface="Oswald"/>
                <a:cs typeface="Oswald"/>
                <a:sym typeface="Oswald"/>
              </a:rPr>
              <a:t>)</a:t>
            </a:r>
            <a:br>
              <a:rPr lang="fr">
                <a:latin typeface="Oswald"/>
                <a:ea typeface="Oswald"/>
                <a:cs typeface="Oswald"/>
                <a:sym typeface="Oswald"/>
              </a:rPr>
            </a:br>
            <a:r>
              <a:rPr lang="fr">
                <a:latin typeface="Oswald"/>
                <a:ea typeface="Oswald"/>
                <a:cs typeface="Oswald"/>
                <a:sym typeface="Oswald"/>
              </a:rPr>
              <a:t>   {</a:t>
            </a:r>
            <a:br>
              <a:rPr lang="fr">
                <a:latin typeface="Oswald"/>
                <a:ea typeface="Oswald"/>
                <a:cs typeface="Oswald"/>
                <a:sym typeface="Oswald"/>
              </a:rPr>
            </a:br>
            <a:r>
              <a:rPr lang="fr">
                <a:latin typeface="Oswald"/>
                <a:ea typeface="Oswald"/>
                <a:cs typeface="Oswald"/>
                <a:sym typeface="Oswald"/>
              </a:rPr>
              <a:t>      </a:t>
            </a:r>
            <a:r>
              <a:rPr lang="fr">
                <a:latin typeface="Oswald"/>
                <a:ea typeface="Oswald"/>
                <a:cs typeface="Oswald"/>
                <a:sym typeface="Oswald"/>
              </a:rPr>
              <a:t>minimumY</a:t>
            </a:r>
            <a:r>
              <a:rPr lang="fr">
                <a:latin typeface="Oswald"/>
                <a:ea typeface="Oswald"/>
                <a:cs typeface="Oswald"/>
                <a:sym typeface="Oswald"/>
              </a:rPr>
              <a:t> = y;</a:t>
            </a:r>
            <a:br>
              <a:rPr lang="fr">
                <a:latin typeface="Oswald"/>
                <a:ea typeface="Oswald"/>
                <a:cs typeface="Oswald"/>
                <a:sym typeface="Oswald"/>
              </a:rPr>
            </a:br>
            <a:r>
              <a:rPr lang="fr">
                <a:latin typeface="Oswald"/>
                <a:ea typeface="Oswald"/>
                <a:cs typeface="Oswald"/>
                <a:sym typeface="Oswald"/>
              </a:rPr>
              <a:t>      </a:t>
            </a:r>
            <a:r>
              <a:rPr lang="fr">
                <a:latin typeface="Oswald"/>
                <a:ea typeface="Oswald"/>
                <a:cs typeface="Oswald"/>
                <a:sym typeface="Oswald"/>
              </a:rPr>
              <a:t>minimumX = x;</a:t>
            </a:r>
            <a:br>
              <a:rPr lang="fr">
                <a:latin typeface="Oswald"/>
                <a:ea typeface="Oswald"/>
                <a:cs typeface="Oswald"/>
                <a:sym typeface="Oswald"/>
              </a:rPr>
            </a:br>
            <a:r>
              <a:rPr lang="fr">
                <a:latin typeface="Oswald"/>
                <a:ea typeface="Oswald"/>
                <a:cs typeface="Oswald"/>
                <a:sym typeface="Oswald"/>
              </a:rPr>
              <a:t>    }</a:t>
            </a:r>
            <a:br>
              <a:rPr lang="fr">
                <a:latin typeface="Oswald"/>
                <a:ea typeface="Oswald"/>
                <a:cs typeface="Oswald"/>
                <a:sym typeface="Oswald"/>
              </a:rPr>
            </a:br>
            <a:r>
              <a:rPr lang="fr">
                <a:latin typeface="Oswald"/>
                <a:ea typeface="Oswald"/>
                <a:cs typeface="Oswald"/>
                <a:sym typeface="Oswald"/>
              </a:rPr>
              <a:t>}</a:t>
            </a:r>
            <a:endParaRPr>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idx="1" type="body"/>
          </p:nvPr>
        </p:nvSpPr>
        <p:spPr>
          <a:xfrm>
            <a:off x="311700" y="1234075"/>
            <a:ext cx="2440800" cy="376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latin typeface="Oswald"/>
                <a:ea typeface="Oswald"/>
                <a:cs typeface="Oswald"/>
                <a:sym typeface="Oswald"/>
              </a:rPr>
              <a:t>Si on utilise un algorithme systématique de taille N.</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On pourrait rechercher le minimum en vérifiant TOUS les POINTS et en retenant le vrai minimum.</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Dans ce cas on trouve le vrai minimum mais le temps d'exécution est long.  Ce n'est pas de l'IA.</a:t>
            </a:r>
            <a:endParaRPr>
              <a:latin typeface="Oswald"/>
              <a:ea typeface="Oswald"/>
              <a:cs typeface="Oswald"/>
              <a:sym typeface="Oswald"/>
            </a:endParaRPr>
          </a:p>
        </p:txBody>
      </p:sp>
      <p:pic>
        <p:nvPicPr>
          <p:cNvPr id="94" name="Google Shape;94;p18"/>
          <p:cNvPicPr preferRelativeResize="0"/>
          <p:nvPr/>
        </p:nvPicPr>
        <p:blipFill>
          <a:blip r:embed="rId3">
            <a:alphaModFix/>
          </a:blip>
          <a:stretch>
            <a:fillRect/>
          </a:stretch>
        </p:blipFill>
        <p:spPr>
          <a:xfrm>
            <a:off x="2861448" y="0"/>
            <a:ext cx="6316704" cy="5143500"/>
          </a:xfrm>
          <a:prstGeom prst="rect">
            <a:avLst/>
          </a:prstGeom>
          <a:noFill/>
          <a:ln>
            <a:noFill/>
          </a:ln>
        </p:spPr>
      </p:pic>
      <p:sp>
        <p:nvSpPr>
          <p:cNvPr id="95" name="Google Shape;95;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 VERSION 0</a:t>
            </a:r>
            <a:endParaRPr/>
          </a:p>
        </p:txBody>
      </p:sp>
      <p:grpSp>
        <p:nvGrpSpPr>
          <p:cNvPr id="96" name="Google Shape;96;p18"/>
          <p:cNvGrpSpPr/>
          <p:nvPr/>
        </p:nvGrpSpPr>
        <p:grpSpPr>
          <a:xfrm>
            <a:off x="2792750" y="1316025"/>
            <a:ext cx="361800" cy="391800"/>
            <a:chOff x="2792750" y="1316025"/>
            <a:chExt cx="361800" cy="391800"/>
          </a:xfrm>
        </p:grpSpPr>
        <p:sp>
          <p:nvSpPr>
            <p:cNvPr id="97" name="Google Shape;97;p18"/>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8"/>
            <p:cNvSpPr/>
            <p:nvPr/>
          </p:nvSpPr>
          <p:spPr>
            <a:xfrm>
              <a:off x="2868950" y="1392225"/>
              <a:ext cx="205200" cy="2253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18"/>
          <p:cNvSpPr/>
          <p:nvPr/>
        </p:nvSpPr>
        <p:spPr>
          <a:xfrm>
            <a:off x="3244825" y="1054825"/>
            <a:ext cx="1878600" cy="391800"/>
          </a:xfrm>
          <a:prstGeom prst="wedgeEllipseCallout">
            <a:avLst>
              <a:gd fmla="val -51191" name="adj1"/>
              <a:gd fmla="val 60254" name="adj2"/>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de départ</a:t>
            </a:r>
            <a:endParaRPr b="1" sz="1200"/>
          </a:p>
        </p:txBody>
      </p:sp>
      <p:grpSp>
        <p:nvGrpSpPr>
          <p:cNvPr id="100" name="Google Shape;100;p18"/>
          <p:cNvGrpSpPr/>
          <p:nvPr/>
        </p:nvGrpSpPr>
        <p:grpSpPr>
          <a:xfrm>
            <a:off x="6419475" y="4177100"/>
            <a:ext cx="361800" cy="391800"/>
            <a:chOff x="2792750" y="1316025"/>
            <a:chExt cx="361800" cy="391800"/>
          </a:xfrm>
        </p:grpSpPr>
        <p:sp>
          <p:nvSpPr>
            <p:cNvPr id="101" name="Google Shape;101;p18"/>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8"/>
            <p:cNvSpPr/>
            <p:nvPr/>
          </p:nvSpPr>
          <p:spPr>
            <a:xfrm>
              <a:off x="2868950" y="1392225"/>
              <a:ext cx="205200" cy="2253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8"/>
          <p:cNvSpPr/>
          <p:nvPr/>
        </p:nvSpPr>
        <p:spPr>
          <a:xfrm>
            <a:off x="6471500" y="4681375"/>
            <a:ext cx="1878600" cy="391800"/>
          </a:xfrm>
          <a:prstGeom prst="wedgeEllipseCallout">
            <a:avLst>
              <a:gd fmla="val -32456" name="adj1"/>
              <a:gd fmla="val -101276" name="adj2"/>
            </a:avLst>
          </a:prstGeom>
          <a:solidFill>
            <a:srgbClr val="FF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d'arrêt</a:t>
            </a:r>
            <a:endParaRPr b="1" sz="1200"/>
          </a:p>
        </p:txBody>
      </p:sp>
      <p:sp>
        <p:nvSpPr>
          <p:cNvPr id="104" name="Google Shape;104;p18"/>
          <p:cNvSpPr/>
          <p:nvPr/>
        </p:nvSpPr>
        <p:spPr>
          <a:xfrm flipH="1" rot="-3009930">
            <a:off x="4027638" y="1336358"/>
            <a:ext cx="532493" cy="4221030"/>
          </a:xfrm>
          <a:prstGeom prst="rightBrace">
            <a:avLst>
              <a:gd fmla="val 50000" name="adj1"/>
              <a:gd fmla="val 51885" name="adj2"/>
            </a:avLst>
          </a:prstGeom>
          <a:no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8"/>
          <p:cNvSpPr txBox="1"/>
          <p:nvPr/>
        </p:nvSpPr>
        <p:spPr>
          <a:xfrm rot="2297648">
            <a:off x="3014525" y="3624643"/>
            <a:ext cx="1967408" cy="354114"/>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100">
                <a:latin typeface="Oswald"/>
                <a:ea typeface="Oswald"/>
                <a:cs typeface="Oswald"/>
                <a:sym typeface="Oswald"/>
              </a:rPr>
              <a:t>Tous les points ont été analysés !</a:t>
            </a:r>
            <a:endParaRPr sz="1100">
              <a:latin typeface="Oswald"/>
              <a:ea typeface="Oswald"/>
              <a:cs typeface="Oswald"/>
              <a:sym typeface="Oswald"/>
            </a:endParaRPr>
          </a:p>
        </p:txBody>
      </p:sp>
      <p:sp>
        <p:nvSpPr>
          <p:cNvPr id="106" name="Google Shape;106;p18"/>
          <p:cNvSpPr/>
          <p:nvPr/>
        </p:nvSpPr>
        <p:spPr>
          <a:xfrm flipH="1" rot="-7268113">
            <a:off x="8040648" y="2585848"/>
            <a:ext cx="326655" cy="2494232"/>
          </a:xfrm>
          <a:prstGeom prst="rightBrace">
            <a:avLst>
              <a:gd fmla="val 50000" name="adj1"/>
              <a:gd fmla="val 51885" name="adj2"/>
            </a:avLst>
          </a:prstGeom>
          <a:no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8"/>
          <p:cNvSpPr txBox="1"/>
          <p:nvPr/>
        </p:nvSpPr>
        <p:spPr>
          <a:xfrm rot="-2181092">
            <a:off x="8045169" y="3773742"/>
            <a:ext cx="1087665" cy="525661"/>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100">
                <a:latin typeface="Oswald"/>
                <a:ea typeface="Oswald"/>
                <a:cs typeface="Oswald"/>
                <a:sym typeface="Oswald"/>
              </a:rPr>
              <a:t>Tous les points ont été analysés !</a:t>
            </a:r>
            <a:endParaRPr sz="11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idx="1" type="body"/>
          </p:nvPr>
        </p:nvSpPr>
        <p:spPr>
          <a:xfrm>
            <a:off x="311700" y="1234075"/>
            <a:ext cx="2440800" cy="376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fr">
                <a:latin typeface="Oswald"/>
                <a:ea typeface="Oswald"/>
                <a:cs typeface="Oswald"/>
                <a:sym typeface="Oswald"/>
              </a:rPr>
              <a:t>Si on utilise un algorithme systématique, </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on pourrait rechercher le minimum par exemple, </a:t>
            </a:r>
            <a:r>
              <a:rPr lang="fr">
                <a:highlight>
                  <a:srgbClr val="FFFF00"/>
                </a:highlight>
                <a:latin typeface="Oswald"/>
                <a:ea typeface="Oswald"/>
                <a:cs typeface="Oswald"/>
                <a:sym typeface="Oswald"/>
              </a:rPr>
              <a:t>jusqu'à ce que les points voisins remontent.  </a:t>
            </a:r>
            <a:r>
              <a:rPr lang="fr">
                <a:latin typeface="Oswald"/>
                <a:ea typeface="Oswald"/>
                <a:cs typeface="Oswald"/>
                <a:sym typeface="Oswald"/>
              </a:rPr>
              <a:t>Dépendant du point de départ, on pourrait se retrouver pris dans la première anfractuosité de la courbe.</a:t>
            </a:r>
            <a:endParaRPr>
              <a:latin typeface="Oswald"/>
              <a:ea typeface="Oswald"/>
              <a:cs typeface="Oswald"/>
              <a:sym typeface="Oswald"/>
            </a:endParaRPr>
          </a:p>
          <a:p>
            <a:pPr indent="0" lvl="0" marL="0" rtl="0" algn="l">
              <a:spcBef>
                <a:spcPts val="1200"/>
              </a:spcBef>
              <a:spcAft>
                <a:spcPts val="1200"/>
              </a:spcAft>
              <a:buNone/>
            </a:pPr>
            <a:r>
              <a:t/>
            </a:r>
            <a:endParaRPr>
              <a:latin typeface="Oswald"/>
              <a:ea typeface="Oswald"/>
              <a:cs typeface="Oswald"/>
              <a:sym typeface="Oswald"/>
            </a:endParaRPr>
          </a:p>
        </p:txBody>
      </p:sp>
      <p:pic>
        <p:nvPicPr>
          <p:cNvPr id="113" name="Google Shape;113;p19"/>
          <p:cNvPicPr preferRelativeResize="0"/>
          <p:nvPr/>
        </p:nvPicPr>
        <p:blipFill>
          <a:blip r:embed="rId3">
            <a:alphaModFix/>
          </a:blip>
          <a:stretch>
            <a:fillRect/>
          </a:stretch>
        </p:blipFill>
        <p:spPr>
          <a:xfrm>
            <a:off x="2861448" y="0"/>
            <a:ext cx="6316704" cy="5143500"/>
          </a:xfrm>
          <a:prstGeom prst="rect">
            <a:avLst/>
          </a:prstGeom>
          <a:noFill/>
          <a:ln>
            <a:noFill/>
          </a:ln>
        </p:spPr>
      </p:pic>
      <p:sp>
        <p:nvSpPr>
          <p:cNvPr id="114" name="Google Shape;11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 VERSION 1</a:t>
            </a:r>
            <a:endParaRPr/>
          </a:p>
        </p:txBody>
      </p:sp>
      <p:grpSp>
        <p:nvGrpSpPr>
          <p:cNvPr id="115" name="Google Shape;115;p19"/>
          <p:cNvGrpSpPr/>
          <p:nvPr/>
        </p:nvGrpSpPr>
        <p:grpSpPr>
          <a:xfrm>
            <a:off x="2792750" y="1316025"/>
            <a:ext cx="361800" cy="391800"/>
            <a:chOff x="2792750" y="1316025"/>
            <a:chExt cx="361800" cy="391800"/>
          </a:xfrm>
        </p:grpSpPr>
        <p:sp>
          <p:nvSpPr>
            <p:cNvPr id="116" name="Google Shape;116;p19"/>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2868950" y="1392225"/>
              <a:ext cx="205200" cy="2253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8" name="Google Shape;118;p19"/>
          <p:cNvSpPr/>
          <p:nvPr/>
        </p:nvSpPr>
        <p:spPr>
          <a:xfrm>
            <a:off x="3244825" y="1054825"/>
            <a:ext cx="1878600" cy="391800"/>
          </a:xfrm>
          <a:prstGeom prst="wedgeEllipseCallout">
            <a:avLst>
              <a:gd fmla="val -51191" name="adj1"/>
              <a:gd fmla="val 60254" name="adj2"/>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de départ</a:t>
            </a:r>
            <a:endParaRPr b="1" sz="1200"/>
          </a:p>
        </p:txBody>
      </p:sp>
      <p:grpSp>
        <p:nvGrpSpPr>
          <p:cNvPr id="119" name="Google Shape;119;p19"/>
          <p:cNvGrpSpPr/>
          <p:nvPr/>
        </p:nvGrpSpPr>
        <p:grpSpPr>
          <a:xfrm>
            <a:off x="3154550" y="1965950"/>
            <a:ext cx="361800" cy="391800"/>
            <a:chOff x="2792750" y="1316025"/>
            <a:chExt cx="361800" cy="391800"/>
          </a:xfrm>
        </p:grpSpPr>
        <p:sp>
          <p:nvSpPr>
            <p:cNvPr id="120" name="Google Shape;120;p19"/>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a:off x="2868950" y="1392225"/>
              <a:ext cx="205200" cy="2253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 name="Google Shape;122;p19"/>
          <p:cNvSpPr/>
          <p:nvPr/>
        </p:nvSpPr>
        <p:spPr>
          <a:xfrm>
            <a:off x="2861450" y="2705575"/>
            <a:ext cx="1878600" cy="391800"/>
          </a:xfrm>
          <a:prstGeom prst="wedgeEllipseCallout">
            <a:avLst>
              <a:gd fmla="val -18007" name="adj1"/>
              <a:gd fmla="val -130309" name="adj2"/>
            </a:avLst>
          </a:prstGeom>
          <a:solidFill>
            <a:srgbClr val="FF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d'arrêt</a:t>
            </a:r>
            <a:endParaRPr b="1" sz="1200"/>
          </a:p>
        </p:txBody>
      </p:sp>
      <p:sp>
        <p:nvSpPr>
          <p:cNvPr id="123" name="Google Shape;123;p19"/>
          <p:cNvSpPr/>
          <p:nvPr/>
        </p:nvSpPr>
        <p:spPr>
          <a:xfrm>
            <a:off x="3174500" y="3526100"/>
            <a:ext cx="1506900" cy="1042800"/>
          </a:xfrm>
          <a:prstGeom prst="wedgeRoundRectCallout">
            <a:avLst>
              <a:gd fmla="val -30667" name="adj1"/>
              <a:gd fmla="val -68302" name="adj2"/>
              <a:gd fmla="val 0" name="adj3"/>
            </a:avLst>
          </a:prstGeom>
          <a:solidFill>
            <a:srgbClr val="FFFFFF"/>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
                <a:latin typeface="Oswald"/>
                <a:ea typeface="Oswald"/>
                <a:cs typeface="Oswald"/>
                <a:sym typeface="Oswald"/>
              </a:rPr>
              <a:t>L'algo pense avoir trouvé le minimum !</a:t>
            </a:r>
            <a:endParaRPr b="1">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idx="1" type="body"/>
          </p:nvPr>
        </p:nvSpPr>
        <p:spPr>
          <a:xfrm>
            <a:off x="311700" y="1234075"/>
            <a:ext cx="2440800" cy="376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fr">
                <a:latin typeface="Oswald"/>
                <a:ea typeface="Oswald"/>
                <a:cs typeface="Oswald"/>
                <a:sym typeface="Oswald"/>
              </a:rPr>
              <a:t>Si on utilise un algorithme systématique, mais plus tolérant.</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On pourrait rechercher le minimum par exemple, </a:t>
            </a:r>
            <a:r>
              <a:rPr lang="fr">
                <a:highlight>
                  <a:srgbClr val="FFFF00"/>
                </a:highlight>
                <a:latin typeface="Oswald"/>
                <a:ea typeface="Oswald"/>
                <a:cs typeface="Oswald"/>
                <a:sym typeface="Oswald"/>
              </a:rPr>
              <a:t>jusqu'à ce que les points voisins remontent jusqu'à une certaine distance.</a:t>
            </a:r>
            <a:r>
              <a:rPr lang="fr">
                <a:latin typeface="Oswald"/>
                <a:ea typeface="Oswald"/>
                <a:cs typeface="Oswald"/>
                <a:sym typeface="Oswald"/>
              </a:rPr>
              <a:t> </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Dépendant du point de départ, on pourrait se retrouver pris dans un minimum local.</a:t>
            </a:r>
            <a:endParaRPr>
              <a:latin typeface="Oswald"/>
              <a:ea typeface="Oswald"/>
              <a:cs typeface="Oswald"/>
              <a:sym typeface="Oswald"/>
            </a:endParaRPr>
          </a:p>
        </p:txBody>
      </p:sp>
      <p:pic>
        <p:nvPicPr>
          <p:cNvPr id="129" name="Google Shape;129;p20"/>
          <p:cNvPicPr preferRelativeResize="0"/>
          <p:nvPr/>
        </p:nvPicPr>
        <p:blipFill>
          <a:blip r:embed="rId3">
            <a:alphaModFix/>
          </a:blip>
          <a:stretch>
            <a:fillRect/>
          </a:stretch>
        </p:blipFill>
        <p:spPr>
          <a:xfrm>
            <a:off x="2861448" y="0"/>
            <a:ext cx="6316704" cy="5143500"/>
          </a:xfrm>
          <a:prstGeom prst="rect">
            <a:avLst/>
          </a:prstGeom>
          <a:noFill/>
          <a:ln>
            <a:noFill/>
          </a:ln>
        </p:spPr>
      </p:pic>
      <p:sp>
        <p:nvSpPr>
          <p:cNvPr id="130" name="Google Shape;13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 VERSION 2</a:t>
            </a:r>
            <a:endParaRPr/>
          </a:p>
        </p:txBody>
      </p:sp>
      <p:grpSp>
        <p:nvGrpSpPr>
          <p:cNvPr id="131" name="Google Shape;131;p20"/>
          <p:cNvGrpSpPr/>
          <p:nvPr/>
        </p:nvGrpSpPr>
        <p:grpSpPr>
          <a:xfrm>
            <a:off x="2792750" y="1316025"/>
            <a:ext cx="361800" cy="391800"/>
            <a:chOff x="2792750" y="1316025"/>
            <a:chExt cx="361800" cy="391800"/>
          </a:xfrm>
        </p:grpSpPr>
        <p:sp>
          <p:nvSpPr>
            <p:cNvPr id="132" name="Google Shape;132;p20"/>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2868950" y="1392225"/>
              <a:ext cx="205200" cy="2253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 name="Google Shape;134;p20"/>
          <p:cNvSpPr/>
          <p:nvPr/>
        </p:nvSpPr>
        <p:spPr>
          <a:xfrm>
            <a:off x="3244825" y="1054825"/>
            <a:ext cx="1878600" cy="391800"/>
          </a:xfrm>
          <a:prstGeom prst="wedgeEllipseCallout">
            <a:avLst>
              <a:gd fmla="val -51191" name="adj1"/>
              <a:gd fmla="val 60254" name="adj2"/>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de départ</a:t>
            </a:r>
            <a:endParaRPr b="1" sz="1200"/>
          </a:p>
        </p:txBody>
      </p:sp>
      <p:grpSp>
        <p:nvGrpSpPr>
          <p:cNvPr id="135" name="Google Shape;135;p20"/>
          <p:cNvGrpSpPr/>
          <p:nvPr/>
        </p:nvGrpSpPr>
        <p:grpSpPr>
          <a:xfrm>
            <a:off x="4852300" y="3241775"/>
            <a:ext cx="361800" cy="391800"/>
            <a:chOff x="2792750" y="1316025"/>
            <a:chExt cx="361800" cy="391800"/>
          </a:xfrm>
        </p:grpSpPr>
        <p:sp>
          <p:nvSpPr>
            <p:cNvPr id="136" name="Google Shape;136;p20"/>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2868950" y="1392225"/>
              <a:ext cx="205200" cy="2253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p:nvPr/>
        </p:nvSpPr>
        <p:spPr>
          <a:xfrm>
            <a:off x="4572000" y="4031650"/>
            <a:ext cx="1878600" cy="391800"/>
          </a:xfrm>
          <a:prstGeom prst="wedgeEllipseCallout">
            <a:avLst>
              <a:gd fmla="val -18007" name="adj1"/>
              <a:gd fmla="val -130309" name="adj2"/>
            </a:avLst>
          </a:prstGeom>
          <a:solidFill>
            <a:srgbClr val="FF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d'arrêt</a:t>
            </a:r>
            <a:endParaRPr b="1" sz="1200"/>
          </a:p>
        </p:txBody>
      </p:sp>
      <p:sp>
        <p:nvSpPr>
          <p:cNvPr id="139" name="Google Shape;139;p20"/>
          <p:cNvSpPr/>
          <p:nvPr/>
        </p:nvSpPr>
        <p:spPr>
          <a:xfrm>
            <a:off x="4902400" y="1800900"/>
            <a:ext cx="1506900" cy="1042800"/>
          </a:xfrm>
          <a:prstGeom prst="wedgeRoundRectCallout">
            <a:avLst>
              <a:gd fmla="val -37333" name="adj1"/>
              <a:gd fmla="val 73307" name="adj2"/>
              <a:gd fmla="val 0" name="adj3"/>
            </a:avLst>
          </a:prstGeom>
          <a:solidFill>
            <a:srgbClr val="FFFFFF"/>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
                <a:latin typeface="Oswald"/>
                <a:ea typeface="Oswald"/>
                <a:cs typeface="Oswald"/>
                <a:sym typeface="Oswald"/>
              </a:rPr>
              <a:t>L'algo pense avoir trouvé le minimum !</a:t>
            </a:r>
            <a:endParaRPr b="1">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idx="1" type="body"/>
          </p:nvPr>
        </p:nvSpPr>
        <p:spPr>
          <a:xfrm>
            <a:off x="311700" y="1234075"/>
            <a:ext cx="2440800" cy="37689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fr">
                <a:latin typeface="Oswald"/>
                <a:ea typeface="Oswald"/>
                <a:cs typeface="Oswald"/>
                <a:sym typeface="Oswald"/>
              </a:rPr>
              <a:t>Si on utilise un algorithme semi-systématique, mais avec du hasard ajouté.</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On pourrait rechercher le minimum et s'arrêter après avoir trouvé le plus petit. </a:t>
            </a:r>
            <a:r>
              <a:rPr lang="fr">
                <a:highlight>
                  <a:srgbClr val="FFFF00"/>
                </a:highlight>
                <a:latin typeface="Oswald"/>
                <a:ea typeface="Oswald"/>
                <a:cs typeface="Oswald"/>
                <a:sym typeface="Oswald"/>
              </a:rPr>
              <a:t>Jusqu'à ce que un certain nombre d'itérations ait été effectué.</a:t>
            </a:r>
            <a:r>
              <a:rPr lang="fr">
                <a:latin typeface="Oswald"/>
                <a:ea typeface="Oswald"/>
                <a:cs typeface="Oswald"/>
                <a:sym typeface="Oswald"/>
              </a:rPr>
              <a:t> </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Dépendant des points générés, on ne se retrouvera pas dans le creux du minimum mais dans une pentes.</a:t>
            </a:r>
            <a:endParaRPr>
              <a:latin typeface="Oswald"/>
              <a:ea typeface="Oswald"/>
              <a:cs typeface="Oswald"/>
              <a:sym typeface="Oswald"/>
            </a:endParaRPr>
          </a:p>
        </p:txBody>
      </p:sp>
      <p:pic>
        <p:nvPicPr>
          <p:cNvPr id="145" name="Google Shape;145;p21"/>
          <p:cNvPicPr preferRelativeResize="0"/>
          <p:nvPr/>
        </p:nvPicPr>
        <p:blipFill>
          <a:blip r:embed="rId3">
            <a:alphaModFix/>
          </a:blip>
          <a:stretch>
            <a:fillRect/>
          </a:stretch>
        </p:blipFill>
        <p:spPr>
          <a:xfrm>
            <a:off x="2861448" y="0"/>
            <a:ext cx="6316704" cy="5143500"/>
          </a:xfrm>
          <a:prstGeom prst="rect">
            <a:avLst/>
          </a:prstGeom>
          <a:noFill/>
          <a:ln>
            <a:noFill/>
          </a:ln>
        </p:spPr>
      </p:pic>
      <p:sp>
        <p:nvSpPr>
          <p:cNvPr id="146" name="Google Shape;14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 VERSION 3</a:t>
            </a:r>
            <a:endParaRPr/>
          </a:p>
        </p:txBody>
      </p:sp>
      <p:grpSp>
        <p:nvGrpSpPr>
          <p:cNvPr id="147" name="Google Shape;147;p21"/>
          <p:cNvGrpSpPr/>
          <p:nvPr/>
        </p:nvGrpSpPr>
        <p:grpSpPr>
          <a:xfrm>
            <a:off x="2792750" y="1316025"/>
            <a:ext cx="361800" cy="391800"/>
            <a:chOff x="2792750" y="1316025"/>
            <a:chExt cx="361800" cy="391800"/>
          </a:xfrm>
        </p:grpSpPr>
        <p:sp>
          <p:nvSpPr>
            <p:cNvPr id="148" name="Google Shape;148;p21"/>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2868950" y="1392225"/>
              <a:ext cx="205200" cy="2253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 name="Google Shape;150;p21"/>
          <p:cNvSpPr/>
          <p:nvPr/>
        </p:nvSpPr>
        <p:spPr>
          <a:xfrm>
            <a:off x="3244825" y="1054825"/>
            <a:ext cx="1878600" cy="391800"/>
          </a:xfrm>
          <a:prstGeom prst="wedgeEllipseCallout">
            <a:avLst>
              <a:gd fmla="val -51191" name="adj1"/>
              <a:gd fmla="val 60254" name="adj2"/>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de départ</a:t>
            </a:r>
            <a:endParaRPr b="1" sz="1200"/>
          </a:p>
        </p:txBody>
      </p:sp>
      <p:grpSp>
        <p:nvGrpSpPr>
          <p:cNvPr id="151" name="Google Shape;151;p21"/>
          <p:cNvGrpSpPr/>
          <p:nvPr/>
        </p:nvGrpSpPr>
        <p:grpSpPr>
          <a:xfrm>
            <a:off x="6047500" y="3583325"/>
            <a:ext cx="361800" cy="391800"/>
            <a:chOff x="2792750" y="1316025"/>
            <a:chExt cx="361800" cy="391800"/>
          </a:xfrm>
        </p:grpSpPr>
        <p:sp>
          <p:nvSpPr>
            <p:cNvPr id="152" name="Google Shape;152;p21"/>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1"/>
            <p:cNvSpPr/>
            <p:nvPr/>
          </p:nvSpPr>
          <p:spPr>
            <a:xfrm>
              <a:off x="2868950" y="1392225"/>
              <a:ext cx="205200" cy="2253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 name="Google Shape;154;p21"/>
          <p:cNvSpPr/>
          <p:nvPr/>
        </p:nvSpPr>
        <p:spPr>
          <a:xfrm>
            <a:off x="5717225" y="4353125"/>
            <a:ext cx="1878600" cy="391800"/>
          </a:xfrm>
          <a:prstGeom prst="wedgeEllipseCallout">
            <a:avLst>
              <a:gd fmla="val -18007" name="adj1"/>
              <a:gd fmla="val -130309" name="adj2"/>
            </a:avLst>
          </a:prstGeom>
          <a:solidFill>
            <a:srgbClr val="FF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d'arrêt</a:t>
            </a:r>
            <a:endParaRPr b="1" sz="1200"/>
          </a:p>
        </p:txBody>
      </p:sp>
      <p:sp>
        <p:nvSpPr>
          <p:cNvPr id="155" name="Google Shape;155;p21"/>
          <p:cNvSpPr/>
          <p:nvPr/>
        </p:nvSpPr>
        <p:spPr>
          <a:xfrm>
            <a:off x="6148100" y="2164025"/>
            <a:ext cx="1506900" cy="1042800"/>
          </a:xfrm>
          <a:prstGeom prst="wedgeRoundRectCallout">
            <a:avLst>
              <a:gd fmla="val -37333" name="adj1"/>
              <a:gd fmla="val 73307" name="adj2"/>
              <a:gd fmla="val 0" name="adj3"/>
            </a:avLst>
          </a:prstGeom>
          <a:solidFill>
            <a:srgbClr val="FFFFFF"/>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
                <a:latin typeface="Oswald"/>
                <a:ea typeface="Oswald"/>
                <a:cs typeface="Oswald"/>
                <a:sym typeface="Oswald"/>
              </a:rPr>
              <a:t>L'algo pense avoir trouvé le minimum !</a:t>
            </a:r>
            <a:endParaRPr b="1">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2"/>
          <p:cNvSpPr txBox="1"/>
          <p:nvPr>
            <p:ph idx="1" type="body"/>
          </p:nvPr>
        </p:nvSpPr>
        <p:spPr>
          <a:xfrm>
            <a:off x="311700" y="1234075"/>
            <a:ext cx="2440800" cy="37689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fr">
                <a:latin typeface="Oswald"/>
                <a:ea typeface="Oswald"/>
                <a:cs typeface="Oswald"/>
                <a:sym typeface="Oswald"/>
              </a:rPr>
              <a:t>Si on utilise un algorithme semi-systématique, mais avec du hasard ajouté de plus en plus petit.</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Ainsi on recherche le minimum et on se concentre sur la recherche alentour des points les plus bas.  Comme on recherche des ressources après avoir trouvé les premiers indices en forêts. </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Dépendant des points générés, on identifiera possiblement la zone du minimum global, puis on convergera dedans.</a:t>
            </a:r>
            <a:endParaRPr>
              <a:latin typeface="Oswald"/>
              <a:ea typeface="Oswald"/>
              <a:cs typeface="Oswald"/>
              <a:sym typeface="Oswald"/>
            </a:endParaRPr>
          </a:p>
        </p:txBody>
      </p:sp>
      <p:pic>
        <p:nvPicPr>
          <p:cNvPr id="161" name="Google Shape;161;p22"/>
          <p:cNvPicPr preferRelativeResize="0"/>
          <p:nvPr/>
        </p:nvPicPr>
        <p:blipFill>
          <a:blip r:embed="rId3">
            <a:alphaModFix/>
          </a:blip>
          <a:stretch>
            <a:fillRect/>
          </a:stretch>
        </p:blipFill>
        <p:spPr>
          <a:xfrm>
            <a:off x="2861448" y="0"/>
            <a:ext cx="6316704" cy="5143500"/>
          </a:xfrm>
          <a:prstGeom prst="rect">
            <a:avLst/>
          </a:prstGeom>
          <a:noFill/>
          <a:ln>
            <a:noFill/>
          </a:ln>
        </p:spPr>
      </p:pic>
      <p:sp>
        <p:nvSpPr>
          <p:cNvPr id="162" name="Google Shape;16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Recherche de minimum = VERSION 4</a:t>
            </a:r>
            <a:endParaRPr/>
          </a:p>
        </p:txBody>
      </p:sp>
      <p:grpSp>
        <p:nvGrpSpPr>
          <p:cNvPr id="163" name="Google Shape;163;p22"/>
          <p:cNvGrpSpPr/>
          <p:nvPr/>
        </p:nvGrpSpPr>
        <p:grpSpPr>
          <a:xfrm>
            <a:off x="2792750" y="1316025"/>
            <a:ext cx="361800" cy="391800"/>
            <a:chOff x="2792750" y="1316025"/>
            <a:chExt cx="361800" cy="391800"/>
          </a:xfrm>
        </p:grpSpPr>
        <p:sp>
          <p:nvSpPr>
            <p:cNvPr id="164" name="Google Shape;164;p22"/>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2"/>
            <p:cNvSpPr/>
            <p:nvPr/>
          </p:nvSpPr>
          <p:spPr>
            <a:xfrm>
              <a:off x="2868950" y="1392225"/>
              <a:ext cx="205200" cy="2253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22"/>
          <p:cNvSpPr/>
          <p:nvPr/>
        </p:nvSpPr>
        <p:spPr>
          <a:xfrm>
            <a:off x="3244825" y="1054825"/>
            <a:ext cx="1878600" cy="391800"/>
          </a:xfrm>
          <a:prstGeom prst="wedgeEllipseCallout">
            <a:avLst>
              <a:gd fmla="val -51191" name="adj1"/>
              <a:gd fmla="val 60254" name="adj2"/>
            </a:avLst>
          </a:prstGeom>
          <a:solidFill>
            <a:srgbClr val="FF00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de départ</a:t>
            </a:r>
            <a:endParaRPr b="1" sz="1200"/>
          </a:p>
        </p:txBody>
      </p:sp>
      <p:sp>
        <p:nvSpPr>
          <p:cNvPr id="167" name="Google Shape;167;p22"/>
          <p:cNvSpPr/>
          <p:nvPr/>
        </p:nvSpPr>
        <p:spPr>
          <a:xfrm>
            <a:off x="6459675" y="1920363"/>
            <a:ext cx="1506900" cy="1042800"/>
          </a:xfrm>
          <a:prstGeom prst="wedgeRoundRectCallout">
            <a:avLst>
              <a:gd fmla="val -36001" name="adj1"/>
              <a:gd fmla="val 97957" name="adj2"/>
              <a:gd fmla="val 0" name="adj3"/>
            </a:avLst>
          </a:prstGeom>
          <a:solidFill>
            <a:srgbClr val="FFFFFF"/>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
                <a:latin typeface="Oswald"/>
                <a:ea typeface="Oswald"/>
                <a:cs typeface="Oswald"/>
                <a:sym typeface="Oswald"/>
              </a:rPr>
              <a:t>L'algo a peut-être trouvé le minimum !</a:t>
            </a:r>
            <a:endParaRPr b="1">
              <a:latin typeface="Oswald"/>
              <a:ea typeface="Oswald"/>
              <a:cs typeface="Oswald"/>
              <a:sym typeface="Oswald"/>
            </a:endParaRPr>
          </a:p>
        </p:txBody>
      </p:sp>
      <p:grpSp>
        <p:nvGrpSpPr>
          <p:cNvPr id="168" name="Google Shape;168;p22"/>
          <p:cNvGrpSpPr/>
          <p:nvPr/>
        </p:nvGrpSpPr>
        <p:grpSpPr>
          <a:xfrm>
            <a:off x="6459675" y="4106900"/>
            <a:ext cx="361800" cy="391800"/>
            <a:chOff x="2792750" y="1316025"/>
            <a:chExt cx="361800" cy="391800"/>
          </a:xfrm>
        </p:grpSpPr>
        <p:sp>
          <p:nvSpPr>
            <p:cNvPr id="169" name="Google Shape;169;p22"/>
            <p:cNvSpPr/>
            <p:nvPr/>
          </p:nvSpPr>
          <p:spPr>
            <a:xfrm>
              <a:off x="2792750" y="1316025"/>
              <a:ext cx="361800" cy="391800"/>
            </a:xfrm>
            <a:prstGeom prst="ellipse">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2"/>
            <p:cNvSpPr/>
            <p:nvPr/>
          </p:nvSpPr>
          <p:spPr>
            <a:xfrm>
              <a:off x="2868950" y="1392225"/>
              <a:ext cx="205200" cy="225300"/>
            </a:xfrm>
            <a:prstGeom prst="ellipse">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1" name="Google Shape;171;p22"/>
          <p:cNvSpPr/>
          <p:nvPr/>
        </p:nvSpPr>
        <p:spPr>
          <a:xfrm>
            <a:off x="6511700" y="4611175"/>
            <a:ext cx="1878600" cy="391800"/>
          </a:xfrm>
          <a:prstGeom prst="wedgeEllipseCallout">
            <a:avLst>
              <a:gd fmla="val -32456" name="adj1"/>
              <a:gd fmla="val -101276" name="adj2"/>
            </a:avLst>
          </a:prstGeom>
          <a:solidFill>
            <a:srgbClr val="FFFF00"/>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200"/>
              <a:t>point d'arrêt</a:t>
            </a:r>
            <a:endParaRPr b="1"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3"/>
          <p:cNvPicPr preferRelativeResize="0"/>
          <p:nvPr/>
        </p:nvPicPr>
        <p:blipFill rotWithShape="1">
          <a:blip r:embed="rId3">
            <a:alphaModFix/>
          </a:blip>
          <a:srcRect b="0" l="29174" r="29174" t="0"/>
          <a:stretch/>
        </p:blipFill>
        <p:spPr>
          <a:xfrm>
            <a:off x="0" y="0"/>
            <a:ext cx="4280450" cy="5143500"/>
          </a:xfrm>
          <a:prstGeom prst="rect">
            <a:avLst/>
          </a:prstGeom>
          <a:noFill/>
          <a:ln>
            <a:noFill/>
          </a:ln>
        </p:spPr>
      </p:pic>
      <p:sp>
        <p:nvSpPr>
          <p:cNvPr id="177" name="Google Shape;177;p23"/>
          <p:cNvSpPr txBox="1"/>
          <p:nvPr>
            <p:ph type="title"/>
          </p:nvPr>
        </p:nvSpPr>
        <p:spPr>
          <a:xfrm>
            <a:off x="4771875" y="545025"/>
            <a:ext cx="3880800" cy="14382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fr"/>
              <a:t>Citation de justyyuk</a:t>
            </a:r>
            <a:endParaRPr/>
          </a:p>
          <a:p>
            <a:pPr indent="0" lvl="0" marL="0" rtl="0" algn="l">
              <a:spcBef>
                <a:spcPts val="0"/>
              </a:spcBef>
              <a:spcAft>
                <a:spcPts val="0"/>
              </a:spcAft>
              <a:buNone/>
            </a:pPr>
            <a:r>
              <a:rPr lang="fr"/>
              <a:t>(</a:t>
            </a:r>
            <a:r>
              <a:rPr lang="fr" u="sng">
                <a:solidFill>
                  <a:schemeClr val="hlink"/>
                </a:solidFill>
                <a:hlinkClick r:id="rId4"/>
              </a:rPr>
              <a:t>Github</a:t>
            </a:r>
            <a:r>
              <a:rPr lang="fr"/>
              <a:t>)</a:t>
            </a:r>
            <a:endParaRPr/>
          </a:p>
        </p:txBody>
      </p:sp>
      <p:sp>
        <p:nvSpPr>
          <p:cNvPr id="178" name="Google Shape;178;p23"/>
          <p:cNvSpPr txBox="1"/>
          <p:nvPr>
            <p:ph idx="1" type="body"/>
          </p:nvPr>
        </p:nvSpPr>
        <p:spPr>
          <a:xfrm>
            <a:off x="4771875" y="2324775"/>
            <a:ext cx="3880800" cy="227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fr" sz="1600">
                <a:solidFill>
                  <a:srgbClr val="666666"/>
                </a:solidFill>
              </a:rPr>
              <a:t>We can think of SA as the following scenario: A drunk rabbit jumps randomly as she wants to reach the hill top. </a:t>
            </a:r>
            <a:endParaRPr b="1" sz="1600">
              <a:solidFill>
                <a:srgbClr val="666666"/>
              </a:solidFill>
            </a:endParaRPr>
          </a:p>
          <a:p>
            <a:pPr indent="0" lvl="0" marL="0" rtl="0" algn="l">
              <a:spcBef>
                <a:spcPts val="1600"/>
              </a:spcBef>
              <a:spcAft>
                <a:spcPts val="1600"/>
              </a:spcAft>
              <a:buNone/>
            </a:pPr>
            <a:r>
              <a:rPr b="1" lang="fr" sz="1600">
                <a:solidFill>
                  <a:srgbClr val="666666"/>
                </a:solidFill>
              </a:rPr>
              <a:t>As she wakes up gradually little by little, she walks steady to the hill top…</a:t>
            </a:r>
            <a:endParaRPr b="1" sz="1600">
              <a:solidFill>
                <a:srgbClr val="666666"/>
              </a:solidFill>
            </a:endParaRPr>
          </a:p>
        </p:txBody>
      </p:sp>
      <p:pic>
        <p:nvPicPr>
          <p:cNvPr id="179" name="Google Shape;179;p23"/>
          <p:cNvPicPr preferRelativeResize="0"/>
          <p:nvPr/>
        </p:nvPicPr>
        <p:blipFill>
          <a:blip r:embed="rId5">
            <a:alphaModFix/>
          </a:blip>
          <a:stretch>
            <a:fillRect/>
          </a:stretch>
        </p:blipFill>
        <p:spPr>
          <a:xfrm>
            <a:off x="7075775" y="0"/>
            <a:ext cx="1948650" cy="1948650"/>
          </a:xfrm>
          <a:prstGeom prst="rect">
            <a:avLst/>
          </a:prstGeom>
          <a:noFill/>
          <a:ln>
            <a:noFill/>
          </a:ln>
        </p:spPr>
      </p:pic>
      <p:pic>
        <p:nvPicPr>
          <p:cNvPr id="180" name="Google Shape;180;p23"/>
          <p:cNvPicPr preferRelativeResize="0"/>
          <p:nvPr/>
        </p:nvPicPr>
        <p:blipFill>
          <a:blip r:embed="rId6">
            <a:alphaModFix/>
          </a:blip>
          <a:stretch>
            <a:fillRect/>
          </a:stretch>
        </p:blipFill>
        <p:spPr>
          <a:xfrm>
            <a:off x="318550" y="1330182"/>
            <a:ext cx="699000" cy="813300"/>
          </a:xfrm>
          <a:prstGeom prst="ellipse">
            <a:avLst/>
          </a:prstGeom>
          <a:noFill/>
          <a:ln>
            <a:noFill/>
          </a:ln>
        </p:spPr>
      </p:pic>
      <p:pic>
        <p:nvPicPr>
          <p:cNvPr id="181" name="Google Shape;181;p23"/>
          <p:cNvPicPr preferRelativeResize="0"/>
          <p:nvPr/>
        </p:nvPicPr>
        <p:blipFill>
          <a:blip r:embed="rId6">
            <a:alphaModFix/>
          </a:blip>
          <a:stretch>
            <a:fillRect/>
          </a:stretch>
        </p:blipFill>
        <p:spPr>
          <a:xfrm>
            <a:off x="3873000" y="2626857"/>
            <a:ext cx="699000" cy="813300"/>
          </a:xfrm>
          <a:prstGeom prst="ellipse">
            <a:avLst/>
          </a:prstGeom>
          <a:noFill/>
          <a:ln>
            <a:noFill/>
          </a:ln>
        </p:spPr>
      </p:pic>
      <p:pic>
        <p:nvPicPr>
          <p:cNvPr id="182" name="Google Shape;182;p23"/>
          <p:cNvPicPr preferRelativeResize="0"/>
          <p:nvPr/>
        </p:nvPicPr>
        <p:blipFill>
          <a:blip r:embed="rId6">
            <a:alphaModFix/>
          </a:blip>
          <a:stretch>
            <a:fillRect/>
          </a:stretch>
        </p:blipFill>
        <p:spPr>
          <a:xfrm>
            <a:off x="1017550" y="3372182"/>
            <a:ext cx="699000" cy="813300"/>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Animation</a:t>
            </a:r>
            <a:endParaRPr/>
          </a:p>
        </p:txBody>
      </p:sp>
      <p:sp>
        <p:nvSpPr>
          <p:cNvPr id="188" name="Google Shape;188;p24"/>
          <p:cNvSpPr txBox="1"/>
          <p:nvPr>
            <p:ph idx="1" type="body"/>
          </p:nvPr>
        </p:nvSpPr>
        <p:spPr>
          <a:xfrm>
            <a:off x="311700" y="1234075"/>
            <a:ext cx="8520600" cy="3334800"/>
          </a:xfrm>
          <a:prstGeom prst="rect">
            <a:avLst/>
          </a:prstGeom>
        </p:spPr>
        <p:txBody>
          <a:bodyPr anchorCtr="0" anchor="t" bIns="91425" lIns="91425" spcFirstLastPara="1" rIns="91425" wrap="square" tIns="91425">
            <a:normAutofit fontScale="92500" lnSpcReduction="20000"/>
          </a:bodyPr>
          <a:lstStyle/>
          <a:p>
            <a:pPr indent="0" lvl="0" marL="0" rtl="0" algn="l">
              <a:spcBef>
                <a:spcPts val="3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None/>
            </a:pPr>
            <a:r>
              <a:t/>
            </a:r>
            <a:endParaRPr sz="1200">
              <a:latin typeface="Malgun Gothic"/>
              <a:ea typeface="Malgun Gothic"/>
              <a:cs typeface="Malgun Gothic"/>
              <a:sym typeface="Malgun Gothic"/>
            </a:endParaRPr>
          </a:p>
          <a:p>
            <a:pPr indent="0" lvl="0" marL="0" rtl="0" algn="l">
              <a:spcBef>
                <a:spcPts val="1200"/>
              </a:spcBef>
              <a:spcAft>
                <a:spcPts val="0"/>
              </a:spcAft>
              <a:buClr>
                <a:schemeClr val="dk2"/>
              </a:buClr>
              <a:buSzPct val="91667"/>
              <a:buFont typeface="Arial"/>
              <a:buNone/>
            </a:pPr>
            <a:r>
              <a:rPr lang="fr" sz="1200">
                <a:latin typeface="Malgun Gothic"/>
                <a:ea typeface="Malgun Gothic"/>
                <a:cs typeface="Malgun Gothic"/>
                <a:sym typeface="Malgun Gothic"/>
              </a:rPr>
              <a:t>Sources de l'animation : </a:t>
            </a:r>
            <a:endParaRPr sz="1200">
              <a:latin typeface="Malgun Gothic"/>
              <a:ea typeface="Malgun Gothic"/>
              <a:cs typeface="Malgun Gothic"/>
              <a:sym typeface="Malgun Gothic"/>
            </a:endParaRPr>
          </a:p>
          <a:p>
            <a:pPr indent="0" lvl="0" marL="0" rtl="0" algn="l">
              <a:spcBef>
                <a:spcPts val="1200"/>
              </a:spcBef>
              <a:spcAft>
                <a:spcPts val="1200"/>
              </a:spcAft>
              <a:buClr>
                <a:schemeClr val="dk2"/>
              </a:buClr>
              <a:buSzPct val="91667"/>
              <a:buFont typeface="Arial"/>
              <a:buNone/>
            </a:pPr>
            <a:r>
              <a:rPr lang="fr" sz="1200" u="sng">
                <a:solidFill>
                  <a:srgbClr val="0563C1"/>
                </a:solidFill>
                <a:highlight>
                  <a:schemeClr val="lt1"/>
                </a:highlight>
                <a:latin typeface="Helvetica"/>
                <a:ea typeface="Helvetica"/>
                <a:cs typeface="Helvetica"/>
                <a:sym typeface="Helvetica"/>
                <a:hlinkClick r:id="rId3">
                  <a:extLst>
                    <a:ext uri="{A12FA001-AC4F-418D-AE19-62706E023703}">
                      <ahyp:hlinkClr val="tx"/>
                    </a:ext>
                  </a:extLst>
                </a:hlinkClick>
              </a:rPr>
              <a:t>https://en.wikipedia.org/wiki/File:Hill_Climbing_with_Simulated_Annealing.gif</a:t>
            </a:r>
            <a:r>
              <a:rPr lang="fr" sz="1200">
                <a:solidFill>
                  <a:srgbClr val="24292F"/>
                </a:solidFill>
                <a:highlight>
                  <a:schemeClr val="lt1"/>
                </a:highlight>
                <a:latin typeface="Helvetica"/>
                <a:ea typeface="Helvetica"/>
                <a:cs typeface="Helvetica"/>
                <a:sym typeface="Helvetica"/>
              </a:rPr>
              <a:t> </a:t>
            </a:r>
            <a:br>
              <a:rPr lang="fr" sz="1200">
                <a:solidFill>
                  <a:srgbClr val="24292F"/>
                </a:solidFill>
                <a:highlight>
                  <a:schemeClr val="lt1"/>
                </a:highlight>
                <a:latin typeface="Helvetica"/>
                <a:ea typeface="Helvetica"/>
                <a:cs typeface="Helvetica"/>
                <a:sym typeface="Helvetica"/>
              </a:rPr>
            </a:br>
            <a:r>
              <a:rPr lang="fr" sz="1200" u="sng">
                <a:solidFill>
                  <a:srgbClr val="0563C1"/>
                </a:solidFill>
                <a:highlight>
                  <a:schemeClr val="lt1"/>
                </a:highlight>
                <a:latin typeface="Helvetica"/>
                <a:ea typeface="Helvetica"/>
                <a:cs typeface="Helvetica"/>
                <a:sym typeface="Helvetica"/>
                <a:hlinkClick r:id="rId4">
                  <a:extLst>
                    <a:ext uri="{A12FA001-AC4F-418D-AE19-62706E023703}">
                      <ahyp:hlinkClr val="tx"/>
                    </a:ext>
                  </a:extLst>
                </a:hlinkClick>
              </a:rPr>
              <a:t>https://en.wikipedia.org/wiki/Simulated_annealing</a:t>
            </a:r>
            <a:br>
              <a:rPr lang="fr" sz="1200">
                <a:latin typeface="Malgun Gothic"/>
                <a:ea typeface="Malgun Gothic"/>
                <a:cs typeface="Malgun Gothic"/>
                <a:sym typeface="Malgun Gothic"/>
              </a:rPr>
            </a:br>
            <a:r>
              <a:rPr lang="fr" sz="1200" u="sng">
                <a:solidFill>
                  <a:srgbClr val="0563C1"/>
                </a:solidFill>
                <a:highlight>
                  <a:schemeClr val="lt1"/>
                </a:highlight>
                <a:latin typeface="Helvetica"/>
                <a:ea typeface="Helvetica"/>
                <a:cs typeface="Helvetica"/>
                <a:sym typeface="Helvetica"/>
                <a:hlinkClick r:id="rId5">
                  <a:extLst>
                    <a:ext uri="{A12FA001-AC4F-418D-AE19-62706E023703}">
                      <ahyp:hlinkClr val="tx"/>
                    </a:ext>
                  </a:extLst>
                </a:hlinkClick>
              </a:rPr>
              <a:t>https://www.npmjs.com/package/simulated-annealing</a:t>
            </a:r>
            <a:r>
              <a:rPr lang="fr" sz="1200">
                <a:solidFill>
                  <a:srgbClr val="24292F"/>
                </a:solidFill>
                <a:highlight>
                  <a:schemeClr val="lt1"/>
                </a:highlight>
                <a:latin typeface="Helvetica"/>
                <a:ea typeface="Helvetica"/>
                <a:cs typeface="Helvetica"/>
                <a:sym typeface="Helvetica"/>
              </a:rPr>
              <a:t> </a:t>
            </a:r>
            <a:br>
              <a:rPr lang="fr" sz="1200">
                <a:solidFill>
                  <a:srgbClr val="24292F"/>
                </a:solidFill>
                <a:highlight>
                  <a:schemeClr val="lt1"/>
                </a:highlight>
                <a:latin typeface="Helvetica"/>
                <a:ea typeface="Helvetica"/>
                <a:cs typeface="Helvetica"/>
                <a:sym typeface="Helvetica"/>
              </a:rPr>
            </a:br>
            <a:r>
              <a:rPr lang="fr" sz="1200" u="sng">
                <a:solidFill>
                  <a:srgbClr val="0563C1"/>
                </a:solidFill>
                <a:highlight>
                  <a:schemeClr val="lt1"/>
                </a:highlight>
                <a:latin typeface="Helvetica"/>
                <a:ea typeface="Helvetica"/>
                <a:cs typeface="Helvetica"/>
                <a:sym typeface="Helvetica"/>
                <a:hlinkClick r:id="rId6">
                  <a:extLst>
                    <a:ext uri="{A12FA001-AC4F-418D-AE19-62706E023703}">
                      <ahyp:hlinkClr val="tx"/>
                    </a:ext>
                  </a:extLst>
                </a:hlinkClick>
              </a:rPr>
              <a:t>https://helloacm.com/simple-but-powerful-simulated-annealing-npm-library-with-demo/</a:t>
            </a:r>
            <a:r>
              <a:rPr lang="fr" sz="1200">
                <a:solidFill>
                  <a:srgbClr val="24292F"/>
                </a:solidFill>
                <a:highlight>
                  <a:schemeClr val="lt1"/>
                </a:highlight>
                <a:latin typeface="Helvetica"/>
                <a:ea typeface="Helvetica"/>
                <a:cs typeface="Helvetica"/>
                <a:sym typeface="Helvetica"/>
              </a:rPr>
              <a:t> </a:t>
            </a:r>
            <a:endParaRPr/>
          </a:p>
        </p:txBody>
      </p:sp>
      <p:pic>
        <p:nvPicPr>
          <p:cNvPr id="189" name="Google Shape;189;p24"/>
          <p:cNvPicPr preferRelativeResize="0"/>
          <p:nvPr/>
        </p:nvPicPr>
        <p:blipFill>
          <a:blip r:embed="rId7">
            <a:alphaModFix/>
          </a:blip>
          <a:stretch>
            <a:fillRect/>
          </a:stretch>
        </p:blipFill>
        <p:spPr>
          <a:xfrm>
            <a:off x="381575" y="1234077"/>
            <a:ext cx="5963750" cy="1920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5"/>
          <p:cNvPicPr preferRelativeResize="0"/>
          <p:nvPr/>
        </p:nvPicPr>
        <p:blipFill rotWithShape="1">
          <a:blip r:embed="rId3">
            <a:alphaModFix/>
          </a:blip>
          <a:srcRect b="21875" l="0" r="0" t="21875"/>
          <a:stretch/>
        </p:blipFill>
        <p:spPr>
          <a:xfrm>
            <a:off x="0" y="0"/>
            <a:ext cx="9144003" cy="5143498"/>
          </a:xfrm>
          <a:prstGeom prst="rect">
            <a:avLst/>
          </a:prstGeom>
          <a:noFill/>
          <a:ln>
            <a:noFill/>
          </a:ln>
        </p:spPr>
      </p:pic>
      <p:sp>
        <p:nvSpPr>
          <p:cNvPr id="195" name="Google Shape;195;p25"/>
          <p:cNvSpPr/>
          <p:nvPr/>
        </p:nvSpPr>
        <p:spPr>
          <a:xfrm>
            <a:off x="0" y="1286025"/>
            <a:ext cx="9144000" cy="2571600"/>
          </a:xfrm>
          <a:prstGeom prst="rect">
            <a:avLst/>
          </a:prstGeom>
          <a:solidFill>
            <a:srgbClr val="000000">
              <a:alpha val="47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5"/>
          <p:cNvSpPr txBox="1"/>
          <p:nvPr>
            <p:ph idx="1" type="subTitle"/>
          </p:nvPr>
        </p:nvSpPr>
        <p:spPr>
          <a:xfrm>
            <a:off x="335100" y="3066963"/>
            <a:ext cx="8473800" cy="3621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fr"/>
              <a:t>C'est quand la quantité de hasard utilisée par l'algorithme diminue avec le temps….</a:t>
            </a:r>
            <a:endParaRPr/>
          </a:p>
        </p:txBody>
      </p:sp>
      <p:sp>
        <p:nvSpPr>
          <p:cNvPr id="197" name="Google Shape;197;p25"/>
          <p:cNvSpPr txBox="1"/>
          <p:nvPr>
            <p:ph type="ctrTitle"/>
          </p:nvPr>
        </p:nvSpPr>
        <p:spPr>
          <a:xfrm>
            <a:off x="335100" y="1714563"/>
            <a:ext cx="8473800" cy="12762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fr"/>
              <a:t>C'est quoi le refroidissement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Refroidissement simulé = Simulated annealing</a:t>
            </a:r>
            <a:endParaRPr/>
          </a:p>
        </p:txBody>
      </p:sp>
      <p:sp>
        <p:nvSpPr>
          <p:cNvPr id="203" name="Google Shape;203;p26"/>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r">
                <a:latin typeface="Oswald"/>
                <a:ea typeface="Oswald"/>
                <a:cs typeface="Oswald"/>
                <a:sym typeface="Oswald"/>
              </a:rPr>
              <a:t>Quel est donc l'algorithme ???  On le rédige ensemble en classe. </a:t>
            </a:r>
            <a:endParaRPr>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7"/>
          <p:cNvSpPr txBox="1"/>
          <p:nvPr>
            <p:ph type="ctrTitle"/>
          </p:nvPr>
        </p:nvSpPr>
        <p:spPr>
          <a:xfrm>
            <a:off x="344250" y="1403850"/>
            <a:ext cx="8455500" cy="2146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fr"/>
              <a:t>Application de </a:t>
            </a:r>
            <a:br>
              <a:rPr lang="fr"/>
            </a:br>
            <a:r>
              <a:rPr lang="fr"/>
              <a:t>la minimisation</a:t>
            </a:r>
            <a:endParaRPr/>
          </a:p>
        </p:txBody>
      </p:sp>
      <p:sp>
        <p:nvSpPr>
          <p:cNvPr id="209" name="Google Shape;209;p27"/>
          <p:cNvSpPr txBox="1"/>
          <p:nvPr>
            <p:ph idx="1" type="subTitle"/>
          </p:nvPr>
        </p:nvSpPr>
        <p:spPr>
          <a:xfrm>
            <a:off x="344250" y="35506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fr"/>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Pourquoi le REFROIDISSEMENT SIMULÉ est si important ?</a:t>
            </a:r>
            <a:endParaRPr/>
          </a:p>
        </p:txBody>
      </p:sp>
      <p:sp>
        <p:nvSpPr>
          <p:cNvPr id="215" name="Google Shape;215;p28"/>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latin typeface="Oswald"/>
                <a:ea typeface="Oswald"/>
                <a:cs typeface="Oswald"/>
                <a:sym typeface="Oswald"/>
              </a:rPr>
              <a:t>Si le REFROIDISSEMENT SIMULÉ (simulated annealing) est intéressant c'est parce qu'il permet d'optimiser toutes sortes de variables et même de combinaisons de variables.  On peut imaginer une recherche dans un plan 3D pour son minimum.  On peut ajouter des dimensions… </a:t>
            </a:r>
            <a:endParaRPr>
              <a:latin typeface="Oswald"/>
              <a:ea typeface="Oswald"/>
              <a:cs typeface="Oswald"/>
              <a:sym typeface="Oswald"/>
            </a:endParaRPr>
          </a:p>
          <a:p>
            <a:pPr indent="0" lvl="0" marL="0" rtl="0" algn="l">
              <a:spcBef>
                <a:spcPts val="1200"/>
              </a:spcBef>
              <a:spcAft>
                <a:spcPts val="0"/>
              </a:spcAft>
              <a:buNone/>
            </a:pPr>
            <a:r>
              <a:rPr lang="fr">
                <a:latin typeface="Oswald"/>
                <a:ea typeface="Oswald"/>
                <a:cs typeface="Oswald"/>
                <a:sym typeface="Oswald"/>
              </a:rPr>
              <a:t>Les valeurs a minimiser ou maximiser peuvent être des coûts, des revenus, des distances, des ressources, etc.</a:t>
            </a:r>
            <a:endParaRPr>
              <a:latin typeface="Oswald"/>
              <a:ea typeface="Oswald"/>
              <a:cs typeface="Oswald"/>
              <a:sym typeface="Oswald"/>
            </a:endParaRPr>
          </a:p>
          <a:p>
            <a:pPr indent="0" lvl="0" marL="0" rtl="0" algn="l">
              <a:spcBef>
                <a:spcPts val="1200"/>
              </a:spcBef>
              <a:spcAft>
                <a:spcPts val="1200"/>
              </a:spcAft>
              <a:buNone/>
            </a:pPr>
            <a:r>
              <a:t/>
            </a:r>
            <a:endParaRPr>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Le traveller salesman problem</a:t>
            </a:r>
            <a:endParaRPr/>
          </a:p>
        </p:txBody>
      </p:sp>
      <p:sp>
        <p:nvSpPr>
          <p:cNvPr id="221" name="Google Shape;221;p29"/>
          <p:cNvSpPr txBox="1"/>
          <p:nvPr>
            <p:ph idx="1" type="body"/>
          </p:nvPr>
        </p:nvSpPr>
        <p:spPr>
          <a:xfrm>
            <a:off x="311700" y="1234075"/>
            <a:ext cx="8520600" cy="3909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
                <a:latin typeface="Oswald"/>
                <a:ea typeface="Oswald"/>
                <a:cs typeface="Oswald"/>
                <a:sym typeface="Oswald"/>
              </a:rPr>
              <a:t>C'est un problème pédagogique qui permet de tester les algorithmes d'optimisation. </a:t>
            </a:r>
            <a:endParaRPr>
              <a:latin typeface="Oswald"/>
              <a:ea typeface="Oswald"/>
              <a:cs typeface="Oswald"/>
              <a:sym typeface="Oswald"/>
            </a:endParaRPr>
          </a:p>
          <a:p>
            <a:pPr indent="0" lvl="0" marL="0" rtl="0" algn="l">
              <a:spcBef>
                <a:spcPts val="1200"/>
              </a:spcBef>
              <a:spcAft>
                <a:spcPts val="0"/>
              </a:spcAft>
              <a:buNone/>
            </a:pPr>
            <a:r>
              <a:rPr b="1" lang="fr" sz="2000">
                <a:solidFill>
                  <a:srgbClr val="FFFFFF"/>
                </a:solidFill>
                <a:highlight>
                  <a:srgbClr val="FF9900"/>
                </a:highlight>
                <a:latin typeface="Oswald"/>
                <a:ea typeface="Oswald"/>
                <a:cs typeface="Oswald"/>
                <a:sym typeface="Oswald"/>
              </a:rPr>
              <a:t>"Given a list of cities and the distances between each pair of cities, what is the shortest possible route that visits each city exactly once and returns to the origin city?"</a:t>
            </a:r>
            <a:endParaRPr b="1" sz="2000">
              <a:solidFill>
                <a:srgbClr val="FFFFFF"/>
              </a:solidFill>
              <a:highlight>
                <a:srgbClr val="FF9900"/>
              </a:highlight>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Démo JS avec refroidissement simulé : </a:t>
            </a:r>
            <a:r>
              <a:rPr lang="fr" u="sng">
                <a:solidFill>
                  <a:schemeClr val="hlink"/>
                </a:solidFill>
                <a:latin typeface="Oswald"/>
                <a:ea typeface="Oswald"/>
                <a:cs typeface="Oswald"/>
                <a:sym typeface="Oswald"/>
                <a:hlinkClick r:id="rId3"/>
              </a:rPr>
              <a:t>https://editor.p5js.org/BIGfoot/sketches/6hot9Ssgm</a:t>
            </a:r>
            <a:r>
              <a:rPr lang="fr">
                <a:latin typeface="Oswald"/>
                <a:ea typeface="Oswald"/>
                <a:cs typeface="Oswald"/>
                <a:sym typeface="Oswald"/>
              </a:rPr>
              <a:t> </a:t>
            </a:r>
            <a:endParaRPr>
              <a:latin typeface="Oswald"/>
              <a:ea typeface="Oswald"/>
              <a:cs typeface="Oswald"/>
              <a:sym typeface="Oswald"/>
            </a:endParaRPr>
          </a:p>
        </p:txBody>
      </p:sp>
      <p:pic>
        <p:nvPicPr>
          <p:cNvPr id="222" name="Google Shape;222;p29"/>
          <p:cNvPicPr preferRelativeResize="0"/>
          <p:nvPr/>
        </p:nvPicPr>
        <p:blipFill>
          <a:blip r:embed="rId4">
            <a:alphaModFix/>
          </a:blip>
          <a:stretch>
            <a:fillRect/>
          </a:stretch>
        </p:blipFill>
        <p:spPr>
          <a:xfrm>
            <a:off x="1894625" y="2548370"/>
            <a:ext cx="3908950" cy="1815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Le CANADIAN traveller problem</a:t>
            </a:r>
            <a:endParaRPr/>
          </a:p>
        </p:txBody>
      </p:sp>
      <p:sp>
        <p:nvSpPr>
          <p:cNvPr id="228" name="Google Shape;228;p30"/>
          <p:cNvSpPr txBox="1"/>
          <p:nvPr>
            <p:ph idx="1" type="body"/>
          </p:nvPr>
        </p:nvSpPr>
        <p:spPr>
          <a:xfrm>
            <a:off x="311700" y="1234075"/>
            <a:ext cx="8520600" cy="3909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fr">
                <a:latin typeface="Oswald"/>
                <a:ea typeface="Oswald"/>
                <a:cs typeface="Oswald"/>
                <a:sym typeface="Oswald"/>
              </a:rPr>
              <a:t>C'est un problème pédagogique de shortest path qui révèle le chemin à mesure de l'exploration. </a:t>
            </a:r>
            <a:endParaRPr>
              <a:latin typeface="Oswald"/>
              <a:ea typeface="Oswald"/>
              <a:cs typeface="Oswald"/>
              <a:sym typeface="Oswald"/>
            </a:endParaRPr>
          </a:p>
          <a:p>
            <a:pPr indent="0" lvl="0" marL="0" rtl="0" algn="l">
              <a:spcBef>
                <a:spcPts val="1200"/>
              </a:spcBef>
              <a:spcAft>
                <a:spcPts val="0"/>
              </a:spcAft>
              <a:buNone/>
            </a:pPr>
            <a:r>
              <a:rPr b="1" lang="fr" sz="2000">
                <a:solidFill>
                  <a:srgbClr val="FFFFFF"/>
                </a:solidFill>
                <a:highlight>
                  <a:srgbClr val="FF9900"/>
                </a:highlight>
                <a:latin typeface="Oswald"/>
                <a:ea typeface="Oswald"/>
                <a:cs typeface="Oswald"/>
                <a:sym typeface="Oswald"/>
              </a:rPr>
              <a:t>"Given a list of cities and the distances between each pair of cities, what is the shortest possible route that visits each city exactly once and returns to the origin city?"</a:t>
            </a:r>
            <a:endParaRPr b="1" sz="2000">
              <a:solidFill>
                <a:srgbClr val="FFFFFF"/>
              </a:solidFill>
              <a:highlight>
                <a:srgbClr val="FF9900"/>
              </a:highlight>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0"/>
              </a:spcAft>
              <a:buNone/>
            </a:pPr>
            <a:r>
              <a:t/>
            </a:r>
            <a:endParaRPr>
              <a:latin typeface="Oswald"/>
              <a:ea typeface="Oswald"/>
              <a:cs typeface="Oswald"/>
              <a:sym typeface="Oswald"/>
            </a:endParaRPr>
          </a:p>
          <a:p>
            <a:pPr indent="0" lvl="0" marL="0" rtl="0" algn="l">
              <a:spcBef>
                <a:spcPts val="1200"/>
              </a:spcBef>
              <a:spcAft>
                <a:spcPts val="1200"/>
              </a:spcAft>
              <a:buNone/>
            </a:pPr>
            <a:r>
              <a:rPr lang="fr">
                <a:latin typeface="Oswald"/>
                <a:ea typeface="Oswald"/>
                <a:cs typeface="Oswald"/>
                <a:sym typeface="Oswald"/>
              </a:rPr>
              <a:t>Démo JS avec refroidissement simulé : </a:t>
            </a:r>
            <a:endParaRPr>
              <a:latin typeface="Oswald"/>
              <a:ea typeface="Oswald"/>
              <a:cs typeface="Oswald"/>
              <a:sym typeface="Oswald"/>
            </a:endParaRPr>
          </a:p>
        </p:txBody>
      </p:sp>
      <p:pic>
        <p:nvPicPr>
          <p:cNvPr id="229" name="Google Shape;229;p30"/>
          <p:cNvPicPr preferRelativeResize="0"/>
          <p:nvPr/>
        </p:nvPicPr>
        <p:blipFill>
          <a:blip r:embed="rId3">
            <a:alphaModFix/>
          </a:blip>
          <a:stretch>
            <a:fillRect/>
          </a:stretch>
        </p:blipFill>
        <p:spPr>
          <a:xfrm>
            <a:off x="1890700" y="2571738"/>
            <a:ext cx="5362575" cy="18192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Optimisations d'images</a:t>
            </a:r>
            <a:endParaRPr/>
          </a:p>
        </p:txBody>
      </p:sp>
      <p:sp>
        <p:nvSpPr>
          <p:cNvPr id="235" name="Google Shape;235;p31"/>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latin typeface="Oswald"/>
                <a:ea typeface="Oswald"/>
                <a:cs typeface="Oswald"/>
                <a:sym typeface="Oswald"/>
              </a:rPr>
              <a:t>Démo : </a:t>
            </a:r>
            <a:r>
              <a:rPr lang="fr" u="sng">
                <a:solidFill>
                  <a:schemeClr val="hlink"/>
                </a:solidFill>
                <a:latin typeface="Oswald"/>
                <a:ea typeface="Oswald"/>
                <a:cs typeface="Oswald"/>
                <a:sym typeface="Oswald"/>
                <a:hlinkClick r:id="rId3"/>
              </a:rPr>
              <a:t>https://github.com/levibyte/sim_annealing_demo</a:t>
            </a:r>
            <a:endParaRPr>
              <a:latin typeface="Oswald"/>
              <a:ea typeface="Oswald"/>
              <a:cs typeface="Oswald"/>
              <a:sym typeface="Oswald"/>
            </a:endParaRPr>
          </a:p>
          <a:p>
            <a:pPr indent="0" lvl="0" marL="0" rtl="0" algn="l">
              <a:spcBef>
                <a:spcPts val="1200"/>
              </a:spcBef>
              <a:spcAft>
                <a:spcPts val="1200"/>
              </a:spcAft>
              <a:buNone/>
            </a:pPr>
            <a:r>
              <a:t/>
            </a:r>
            <a:endParaRPr>
              <a:latin typeface="Oswald"/>
              <a:ea typeface="Oswald"/>
              <a:cs typeface="Oswald"/>
              <a:sym typeface="Oswald"/>
            </a:endParaRPr>
          </a:p>
        </p:txBody>
      </p:sp>
      <p:pic>
        <p:nvPicPr>
          <p:cNvPr id="236" name="Google Shape;236;p31"/>
          <p:cNvPicPr preferRelativeResize="0"/>
          <p:nvPr/>
        </p:nvPicPr>
        <p:blipFill rotWithShape="1">
          <a:blip r:embed="rId4">
            <a:alphaModFix/>
          </a:blip>
          <a:srcRect b="18982" l="0" r="0" t="0"/>
          <a:stretch/>
        </p:blipFill>
        <p:spPr>
          <a:xfrm>
            <a:off x="375650" y="1988850"/>
            <a:ext cx="3829925" cy="3065900"/>
          </a:xfrm>
          <a:prstGeom prst="rect">
            <a:avLst/>
          </a:prstGeom>
          <a:noFill/>
          <a:ln>
            <a:noFill/>
          </a:ln>
        </p:spPr>
      </p:pic>
      <p:pic>
        <p:nvPicPr>
          <p:cNvPr id="237" name="Google Shape;237;p31"/>
          <p:cNvPicPr preferRelativeResize="0"/>
          <p:nvPr/>
        </p:nvPicPr>
        <p:blipFill rotWithShape="1">
          <a:blip r:embed="rId5">
            <a:alphaModFix/>
          </a:blip>
          <a:srcRect b="19762" l="0" r="0" t="0"/>
          <a:stretch/>
        </p:blipFill>
        <p:spPr>
          <a:xfrm>
            <a:off x="4845452" y="1943913"/>
            <a:ext cx="3915297" cy="3155774"/>
          </a:xfrm>
          <a:prstGeom prst="rect">
            <a:avLst/>
          </a:prstGeom>
          <a:noFill/>
          <a:ln>
            <a:noFill/>
          </a:ln>
        </p:spPr>
      </p:pic>
      <p:sp>
        <p:nvSpPr>
          <p:cNvPr id="238" name="Google Shape;238;p31"/>
          <p:cNvSpPr/>
          <p:nvPr/>
        </p:nvSpPr>
        <p:spPr>
          <a:xfrm>
            <a:off x="3741650" y="3239400"/>
            <a:ext cx="1583400" cy="645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Optimisations d'images</a:t>
            </a:r>
            <a:endParaRPr/>
          </a:p>
        </p:txBody>
      </p:sp>
      <p:sp>
        <p:nvSpPr>
          <p:cNvPr id="244" name="Google Shape;244;p32"/>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a:latin typeface="Oswald"/>
                <a:ea typeface="Oswald"/>
                <a:cs typeface="Oswald"/>
                <a:sym typeface="Oswald"/>
              </a:rPr>
              <a:t>Démo : </a:t>
            </a:r>
            <a:r>
              <a:rPr lang="fr" u="sng">
                <a:solidFill>
                  <a:schemeClr val="hlink"/>
                </a:solidFill>
                <a:latin typeface="Oswald"/>
                <a:ea typeface="Oswald"/>
                <a:cs typeface="Oswald"/>
                <a:sym typeface="Oswald"/>
                <a:hlinkClick r:id="rId3"/>
              </a:rPr>
              <a:t>https://www.nayuki.io/page/simulated-annealing-demo</a:t>
            </a:r>
            <a:endParaRPr>
              <a:latin typeface="Oswald"/>
              <a:ea typeface="Oswald"/>
              <a:cs typeface="Oswald"/>
              <a:sym typeface="Oswald"/>
            </a:endParaRPr>
          </a:p>
          <a:p>
            <a:pPr indent="0" lvl="0" marL="0" rtl="0" algn="l">
              <a:spcBef>
                <a:spcPts val="1200"/>
              </a:spcBef>
              <a:spcAft>
                <a:spcPts val="1200"/>
              </a:spcAft>
              <a:buNone/>
            </a:pPr>
            <a:r>
              <a:t/>
            </a:r>
            <a:endParaRPr>
              <a:latin typeface="Oswald"/>
              <a:ea typeface="Oswald"/>
              <a:cs typeface="Oswald"/>
              <a:sym typeface="Oswald"/>
            </a:endParaRPr>
          </a:p>
        </p:txBody>
      </p:sp>
      <p:pic>
        <p:nvPicPr>
          <p:cNvPr id="245" name="Google Shape;245;p32"/>
          <p:cNvPicPr preferRelativeResize="0"/>
          <p:nvPr/>
        </p:nvPicPr>
        <p:blipFill>
          <a:blip r:embed="rId4">
            <a:alphaModFix/>
          </a:blip>
          <a:stretch>
            <a:fillRect/>
          </a:stretch>
        </p:blipFill>
        <p:spPr>
          <a:xfrm>
            <a:off x="421350" y="1754600"/>
            <a:ext cx="3058075" cy="3058075"/>
          </a:xfrm>
          <a:prstGeom prst="rect">
            <a:avLst/>
          </a:prstGeom>
          <a:noFill/>
          <a:ln>
            <a:noFill/>
          </a:ln>
        </p:spPr>
      </p:pic>
      <p:pic>
        <p:nvPicPr>
          <p:cNvPr id="246" name="Google Shape;246;p32"/>
          <p:cNvPicPr preferRelativeResize="0"/>
          <p:nvPr/>
        </p:nvPicPr>
        <p:blipFill>
          <a:blip r:embed="rId5">
            <a:alphaModFix/>
          </a:blip>
          <a:stretch>
            <a:fillRect/>
          </a:stretch>
        </p:blipFill>
        <p:spPr>
          <a:xfrm>
            <a:off x="4751300" y="1754600"/>
            <a:ext cx="3105150" cy="3105150"/>
          </a:xfrm>
          <a:prstGeom prst="rect">
            <a:avLst/>
          </a:prstGeom>
          <a:noFill/>
          <a:ln>
            <a:noFill/>
          </a:ln>
        </p:spPr>
      </p:pic>
      <p:sp>
        <p:nvSpPr>
          <p:cNvPr id="247" name="Google Shape;247;p32"/>
          <p:cNvSpPr/>
          <p:nvPr/>
        </p:nvSpPr>
        <p:spPr>
          <a:xfrm>
            <a:off x="3297900" y="2984375"/>
            <a:ext cx="1896000" cy="6456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Intéressant</a:t>
            </a:r>
            <a:endParaRPr/>
          </a:p>
        </p:txBody>
      </p:sp>
      <p:sp>
        <p:nvSpPr>
          <p:cNvPr id="253" name="Google Shape;253;p33"/>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u="sng">
                <a:solidFill>
                  <a:schemeClr val="hlink"/>
                </a:solidFill>
                <a:hlinkClick r:id="rId3"/>
              </a:rPr>
              <a:t>https://blog.vjeux.com/2011/javascript/simulated-annealing-project.html</a:t>
            </a:r>
            <a:r>
              <a:rPr lang="fr"/>
              <a:t> </a:t>
            </a:r>
            <a:endParaRPr/>
          </a:p>
          <a:p>
            <a:pPr indent="0" lvl="0" marL="0" rtl="0" algn="l">
              <a:spcBef>
                <a:spcPts val="1200"/>
              </a:spcBef>
              <a:spcAft>
                <a:spcPts val="12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ctrTitle"/>
          </p:nvPr>
        </p:nvSpPr>
        <p:spPr>
          <a:xfrm>
            <a:off x="344250" y="1403850"/>
            <a:ext cx="8455500" cy="2146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Merci</a:t>
            </a:r>
            <a:endParaRPr/>
          </a:p>
        </p:txBody>
      </p:sp>
      <p:sp>
        <p:nvSpPr>
          <p:cNvPr id="259" name="Google Shape;259;p34"/>
          <p:cNvSpPr txBox="1"/>
          <p:nvPr>
            <p:ph idx="1" type="subTitle"/>
          </p:nvPr>
        </p:nvSpPr>
        <p:spPr>
          <a:xfrm>
            <a:off x="344250" y="35506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fr"/>
              <a: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Références</a:t>
            </a:r>
            <a:endParaRPr/>
          </a:p>
        </p:txBody>
      </p:sp>
      <p:sp>
        <p:nvSpPr>
          <p:cNvPr id="265" name="Google Shape;265;p35"/>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u="sng">
                <a:solidFill>
                  <a:schemeClr val="hlink"/>
                </a:solidFill>
                <a:hlinkClick r:id="rId3"/>
              </a:rPr>
              <a:t>http://katrinaeg.com/simulated-annealing.html</a:t>
            </a:r>
            <a:r>
              <a:rPr lang="fr"/>
              <a:t> </a:t>
            </a:r>
            <a:endParaRPr/>
          </a:p>
          <a:p>
            <a:pPr indent="0" lvl="0" marL="0" rtl="0" algn="l">
              <a:spcBef>
                <a:spcPts val="1200"/>
              </a:spcBef>
              <a:spcAft>
                <a:spcPts val="0"/>
              </a:spcAft>
              <a:buNone/>
            </a:pPr>
            <a:r>
              <a:rPr lang="fr" u="sng">
                <a:solidFill>
                  <a:schemeClr val="hlink"/>
                </a:solidFill>
                <a:hlinkClick r:id="rId4"/>
              </a:rPr>
              <a:t>https://codeheir.com/2021/05/22/what-is-simulated-annealing/</a:t>
            </a:r>
            <a:endParaRPr/>
          </a:p>
          <a:p>
            <a:pPr indent="0" lvl="0" marL="0" rtl="0" algn="l">
              <a:spcBef>
                <a:spcPts val="1200"/>
              </a:spcBef>
              <a:spcAft>
                <a:spcPts val="0"/>
              </a:spcAft>
              <a:buNone/>
            </a:pPr>
            <a:r>
              <a:rPr lang="fr" u="sng">
                <a:solidFill>
                  <a:schemeClr val="hlink"/>
                </a:solidFill>
                <a:hlinkClick r:id="rId5"/>
              </a:rPr>
              <a:t>https://en.wikipedia.org/wiki/Simulated_annealing</a:t>
            </a:r>
            <a:endParaRPr/>
          </a:p>
          <a:p>
            <a:pPr indent="0" lvl="0" marL="0" rtl="0" algn="l">
              <a:spcBef>
                <a:spcPts val="1200"/>
              </a:spcBef>
              <a:spcAft>
                <a:spcPts val="0"/>
              </a:spcAft>
              <a:buNone/>
            </a:pPr>
            <a:r>
              <a:rPr lang="fr" u="sng">
                <a:solidFill>
                  <a:schemeClr val="hlink"/>
                </a:solidFill>
                <a:hlinkClick r:id="rId6"/>
              </a:rPr>
              <a:t>https://wiki.ece.cmu.edu/ddl/index.php/simulated_annealing</a:t>
            </a:r>
            <a:r>
              <a:rPr lang="fr"/>
              <a:t> </a:t>
            </a:r>
            <a:endParaRPr/>
          </a:p>
          <a:p>
            <a:pPr indent="0" lvl="0" marL="0" rtl="0" algn="l">
              <a:spcBef>
                <a:spcPts val="1200"/>
              </a:spcBef>
              <a:spcAft>
                <a:spcPts val="1200"/>
              </a:spcAft>
              <a:buNone/>
            </a:pPr>
            <a:r>
              <a:rPr lang="fr" u="sng">
                <a:solidFill>
                  <a:schemeClr val="hlink"/>
                </a:solidFill>
                <a:hlinkClick r:id="rId7"/>
              </a:rPr>
              <a:t>https://artint.info/html/ArtInt_89.html</a:t>
            </a:r>
            <a:r>
              <a:rPr lang="fr"/>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r"/>
              <a:t>Librairie</a:t>
            </a:r>
            <a:endParaRPr/>
          </a:p>
        </p:txBody>
      </p:sp>
      <p:sp>
        <p:nvSpPr>
          <p:cNvPr id="271" name="Google Shape;271;p36"/>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r" u="sng">
                <a:solidFill>
                  <a:schemeClr val="hlink"/>
                </a:solidFill>
                <a:hlinkClick r:id="rId3"/>
              </a:rPr>
              <a:t>https://www.npmjs.com/package/simulated_annealling</a:t>
            </a:r>
            <a:endParaRPr/>
          </a:p>
          <a:p>
            <a:pPr indent="457200" lvl="0" marL="0" rtl="0" algn="l">
              <a:spcBef>
                <a:spcPts val="1200"/>
              </a:spcBef>
              <a:spcAft>
                <a:spcPts val="0"/>
              </a:spcAft>
              <a:buNone/>
            </a:pPr>
            <a:r>
              <a:rPr lang="fr" u="sng">
                <a:solidFill>
                  <a:schemeClr val="hlink"/>
                </a:solidFill>
                <a:hlinkClick r:id="rId4"/>
              </a:rPr>
              <a:t>https://helloacm.com/simple-but-powerful-simulated-annealing-npm-library-with-demo/</a:t>
            </a:r>
            <a:r>
              <a:rPr lang="fr"/>
              <a:t> </a:t>
            </a:r>
            <a:br>
              <a:rPr lang="fr"/>
            </a:br>
            <a:r>
              <a:rPr lang="fr"/>
              <a:t>	</a:t>
            </a:r>
            <a:r>
              <a:rPr lang="fr" u="sng">
                <a:solidFill>
                  <a:schemeClr val="hlink"/>
                </a:solidFill>
                <a:hlinkClick r:id="rId5"/>
              </a:rPr>
              <a:t>https://github.com/DoctorLai/simulated_annealling</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